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90599" r:id="rId1"/>
  </p:sldMasterIdLst>
  <p:notesMasterIdLst>
    <p:notesMasterId r:id="rId23"/>
  </p:notesMasterIdLst>
  <p:handoutMasterIdLst>
    <p:handoutMasterId r:id="rId24"/>
  </p:handoutMasterIdLst>
  <p:sldIdLst>
    <p:sldId id="3158" r:id="rId2"/>
    <p:sldId id="2784" r:id="rId3"/>
    <p:sldId id="2771" r:id="rId4"/>
    <p:sldId id="3159" r:id="rId5"/>
    <p:sldId id="2117" r:id="rId6"/>
    <p:sldId id="2118" r:id="rId7"/>
    <p:sldId id="2119" r:id="rId8"/>
    <p:sldId id="1403" r:id="rId9"/>
    <p:sldId id="1325" r:id="rId10"/>
    <p:sldId id="3160" r:id="rId11"/>
    <p:sldId id="3161" r:id="rId12"/>
    <p:sldId id="3166" r:id="rId13"/>
    <p:sldId id="2775" r:id="rId14"/>
    <p:sldId id="2735" r:id="rId15"/>
    <p:sldId id="3162" r:id="rId16"/>
    <p:sldId id="2783" r:id="rId17"/>
    <p:sldId id="2782" r:id="rId18"/>
    <p:sldId id="3163" r:id="rId19"/>
    <p:sldId id="2772" r:id="rId20"/>
    <p:sldId id="3164" r:id="rId21"/>
    <p:sldId id="3165" r:id="rId22"/>
  </p:sldIdLst>
  <p:sldSz cx="12192000" cy="6858000"/>
  <p:notesSz cx="6877050" cy="96535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23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659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pos="7424">
          <p15:clr>
            <a:srgbClr val="A4A3A4"/>
          </p15:clr>
        </p15:guide>
        <p15:guide id="7" pos="256">
          <p15:clr>
            <a:srgbClr val="A4A3A4"/>
          </p15:clr>
        </p15:guide>
        <p15:guide id="8" pos="6016">
          <p15:clr>
            <a:srgbClr val="A4A3A4"/>
          </p15:clr>
        </p15:guide>
        <p15:guide id="9">
          <p15:clr>
            <a:srgbClr val="A4A3A4"/>
          </p15:clr>
        </p15:guide>
        <p15:guide id="10" pos="3915">
          <p15:clr>
            <a:srgbClr val="A4A3A4"/>
          </p15:clr>
        </p15:guide>
        <p15:guide id="11" pos="3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1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534C"/>
    <a:srgbClr val="4B0082"/>
    <a:srgbClr val="2084D9"/>
    <a:srgbClr val="1E00AA"/>
    <a:srgbClr val="B7B1A9"/>
    <a:srgbClr val="800080"/>
    <a:srgbClr val="0000FF"/>
    <a:srgbClr val="CC6600"/>
    <a:srgbClr val="004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9650" autoAdjust="0"/>
  </p:normalViewPr>
  <p:slideViewPr>
    <p:cSldViewPr>
      <p:cViewPr varScale="1">
        <p:scale>
          <a:sx n="102" d="100"/>
          <a:sy n="102" d="100"/>
        </p:scale>
        <p:origin x="606" y="72"/>
      </p:cViewPr>
      <p:guideLst>
        <p:guide orient="horz" pos="2160"/>
        <p:guide orient="horz" pos="323"/>
        <p:guide orient="horz" pos="3888"/>
        <p:guide orient="horz" pos="659"/>
        <p:guide orient="horz" pos="1344"/>
        <p:guide pos="7424"/>
        <p:guide pos="256"/>
        <p:guide pos="6016"/>
        <p:guide/>
        <p:guide pos="3915"/>
        <p:guide pos="37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3041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207D7-60BF-46DF-9945-24D0F96FE7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D1DF8-51D9-43AD-8027-3B8E0AC257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0FF28E-E525-42EE-857D-792E100867CA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0F292-6BE0-4EEC-9F52-42685E9F97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1AAA0-44C7-4A29-9051-B81E13952E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639735-B964-4C2F-9A63-A31AFF6ED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87DE53-29E6-46B2-9867-1A2B5B1F2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5F8EF-6146-4B30-A7D9-1EF0B36BDE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B1BA4D-5274-4AEB-9621-80CF81EECEE2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1FC8D86-254D-49F8-8287-525A5CA905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3900"/>
            <a:ext cx="643255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01048EB-505D-484A-BA93-533B333BF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88" y="4586288"/>
            <a:ext cx="550227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4B28A-7F0D-4254-83B0-1B423DEAE8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A8B9E-16C6-4861-A311-2A1783644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C103B0-5997-49BB-8BF4-7D5DCADD8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White">
      <p:bgPr>
        <a:solidFill>
          <a:srgbClr val="4B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666930AF-5BEB-43F0-8394-03B852100DD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2768" y="-4584192"/>
            <a:ext cx="12082462" cy="14341201"/>
          </a:xfrm>
          <a:prstGeom prst="rect">
            <a:avLst/>
          </a:prstGeom>
          <a:blipFill>
            <a:blip r:embed="rId2"/>
            <a:srcRect/>
            <a:stretch>
              <a:fillRect t="-6" b="-6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4CD21F3E-723F-4A27-92B6-76927D292C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27800"/>
            <a:ext cx="3395662" cy="369888"/>
            <a:chOff x="109537" y="6527800"/>
            <a:chExt cx="3395663" cy="369332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5FE9E0EB-B3DC-4CCC-95FF-1D912D8573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8374" y="6527800"/>
              <a:ext cx="25368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UHV Foundation (uhv.org.in)</a:t>
              </a: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A9881044-1C76-4CB9-B156-0826F23AD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088F7CF-63B5-42F5-A059-71F1EA2DCB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5154" name="Text Placeholder 7"/>
          <p:cNvSpPr>
            <a:spLocks noGrp="1"/>
          </p:cNvSpPr>
          <p:nvPr>
            <p:ph type="subTitle" idx="1"/>
          </p:nvPr>
        </p:nvSpPr>
        <p:spPr bwMode="invGray">
          <a:xfrm>
            <a:off x="609600" y="3900488"/>
            <a:ext cx="1104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2286000"/>
            <a:ext cx="11049000" cy="123110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DDE54-397C-4575-B734-00E3ED52EA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" y="50380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8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609600"/>
            <a:ext cx="12192000" cy="5943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Symbol" pitchFamily="18" charset="2"/>
              <a:buChar char="·"/>
              <a:defRPr lang="en-US" sz="2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Symbol" pitchFamily="18" charset="2"/>
              <a:buChar char="&gt;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465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2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609600"/>
            <a:ext cx="60071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609600"/>
            <a:ext cx="59817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501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NEW STY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B95659-C904-4F56-B12F-2A6D837BDC5E}"/>
              </a:ext>
            </a:extLst>
          </p:cNvPr>
          <p:cNvCxnSpPr/>
          <p:nvPr/>
        </p:nvCxnSpPr>
        <p:spPr>
          <a:xfrm flipV="1">
            <a:off x="6096000" y="488950"/>
            <a:ext cx="0" cy="609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609600"/>
            <a:ext cx="60071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609600"/>
            <a:ext cx="59817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60071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210300" y="76200"/>
            <a:ext cx="59817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2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6537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320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453C024D-529B-493B-AC34-C3CC01D974E5}"/>
              </a:ext>
            </a:extLst>
          </p:cNvPr>
          <p:cNvSpPr>
            <a:spLocks noChangeAspect="1"/>
          </p:cNvSpPr>
          <p:nvPr userDrawn="1"/>
        </p:nvSpPr>
        <p:spPr>
          <a:xfrm>
            <a:off x="-17586" y="-4695099"/>
            <a:ext cx="12209585" cy="11622094"/>
          </a:xfrm>
          <a:custGeom>
            <a:avLst/>
            <a:gdLst/>
            <a:ahLst/>
            <a:cxnLst/>
            <a:rect l="l" t="t" r="r" b="b"/>
            <a:pathLst>
              <a:path w="6070600" h="5778500">
                <a:moveTo>
                  <a:pt x="0" y="0"/>
                </a:moveTo>
                <a:lnTo>
                  <a:pt x="6070600" y="0"/>
                </a:lnTo>
                <a:lnTo>
                  <a:pt x="6070600" y="5778500"/>
                </a:lnTo>
                <a:lnTo>
                  <a:pt x="0" y="5778500"/>
                </a:lnTo>
                <a:close/>
              </a:path>
            </a:pathLst>
          </a:custGeom>
          <a:blipFill>
            <a:blip r:embed="rId2"/>
            <a:stretch>
              <a:fillRect l="-34611" r="-34611"/>
            </a:stretch>
          </a:blipFill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25003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9FA4C-BF20-4F57-B84A-95E417D8A3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43200" y="2667000"/>
            <a:ext cx="69342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IN" altLang="en-US" sz="2200" b="1" dirty="0">
                <a:solidFill>
                  <a:schemeClr val="bg1"/>
                </a:solidFill>
              </a:rPr>
              <a:t>END of UHV 2024 LAYOUTs</a:t>
            </a:r>
            <a:br>
              <a:rPr lang="en-IN" altLang="en-US" sz="2200" b="1" dirty="0">
                <a:solidFill>
                  <a:schemeClr val="bg1"/>
                </a:solidFill>
              </a:rPr>
            </a:br>
            <a:br>
              <a:rPr lang="en-IN" altLang="en-US" sz="2200" b="1" dirty="0">
                <a:solidFill>
                  <a:schemeClr val="bg1"/>
                </a:solidFill>
              </a:rPr>
            </a:br>
            <a:r>
              <a:rPr lang="en-IN" altLang="en-US" sz="2200" b="1" dirty="0">
                <a:solidFill>
                  <a:schemeClr val="bg1"/>
                </a:solidFill>
              </a:rPr>
              <a:t>Please delete all layouts BEYOND this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48910-1D56-467C-A01C-BB39F97284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6427"/>
            <a:ext cx="1166801" cy="1298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0DCD15-CEC0-4672-8294-FD3F7462AC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5" y="5416427"/>
            <a:ext cx="1295400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5F0471-929A-4BB4-A19E-772543E12E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5416428"/>
            <a:ext cx="1295400" cy="1295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C64C13-CF46-49B8-A4F7-1FA37403E4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036"/>
            <a:ext cx="1353315" cy="13716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A68518-6F17-4A48-A326-A13DEDDEAB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51" y="143036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0D2B7E86-506D-4E68-9D73-97E1C5B59A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500063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27">
            <a:extLst>
              <a:ext uri="{FF2B5EF4-FFF2-40B4-BE49-F238E27FC236}">
                <a16:creationId xmlns:a16="http://schemas.microsoft.com/office/drawing/2014/main" id="{D0C4E4A3-AE14-4974-A2A7-0DF69EAAE6A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572250"/>
            <a:ext cx="12192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200" dirty="0">
              <a:solidFill>
                <a:schemeClr val="tx2"/>
              </a:solidFill>
            </a:endParaRPr>
          </a:p>
        </p:txBody>
      </p:sp>
      <p:sp>
        <p:nvSpPr>
          <p:cNvPr id="1028" name="Slide Number Placeholder 5">
            <a:extLst>
              <a:ext uri="{FF2B5EF4-FFF2-40B4-BE49-F238E27FC236}">
                <a16:creationId xmlns:a16="http://schemas.microsoft.com/office/drawing/2014/main" id="{33BFC403-55F2-4C1B-9D0D-0F5C432BE476}"/>
              </a:ext>
            </a:extLst>
          </p:cNvPr>
          <p:cNvSpPr txBox="1">
            <a:spLocks/>
          </p:cNvSpPr>
          <p:nvPr/>
        </p:nvSpPr>
        <p:spPr bwMode="auto">
          <a:xfrm>
            <a:off x="11620500" y="6572250"/>
            <a:ext cx="571500" cy="293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181E06B-FA7B-492C-A902-5F4499CBD692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grpSp>
        <p:nvGrpSpPr>
          <p:cNvPr id="1029" name="Group 6">
            <a:extLst>
              <a:ext uri="{FF2B5EF4-FFF2-40B4-BE49-F238E27FC236}">
                <a16:creationId xmlns:a16="http://schemas.microsoft.com/office/drawing/2014/main" id="{D83714BB-FBE7-4BC4-87FE-25D3BEBBF7B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64313"/>
            <a:ext cx="2709862" cy="369887"/>
            <a:chOff x="109537" y="6564868"/>
            <a:chExt cx="2709864" cy="369332"/>
          </a:xfrm>
        </p:grpSpPr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1874AE38-7905-4E8A-A501-2955970977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4400" y="6564868"/>
              <a:ext cx="19050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100" dirty="0"/>
                <a:t>UHV Team (uhv.org.in)</a:t>
              </a:r>
            </a:p>
          </p:txBody>
        </p:sp>
        <p:pic>
          <p:nvPicPr>
            <p:cNvPr id="1031" name="Picture 9">
              <a:extLst>
                <a:ext uri="{FF2B5EF4-FFF2-40B4-BE49-F238E27FC236}">
                  <a16:creationId xmlns:a16="http://schemas.microsoft.com/office/drawing/2014/main" id="{48073802-837E-4F8E-9757-18554706D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4">
              <a:extLst>
                <a:ext uri="{FF2B5EF4-FFF2-40B4-BE49-F238E27FC236}">
                  <a16:creationId xmlns:a16="http://schemas.microsoft.com/office/drawing/2014/main" id="{ADE328A2-42AD-436E-BBA8-B1E0A7ADA30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32" r:id="rId1"/>
    <p:sldLayoutId id="2147490830" r:id="rId2"/>
    <p:sldLayoutId id="2147490829" r:id="rId3"/>
    <p:sldLayoutId id="2147490831" r:id="rId4"/>
    <p:sldLayoutId id="2147490834" r:id="rId5"/>
    <p:sldLayoutId id="2147490833" r:id="rId6"/>
    <p:sldLayoutId id="2147490836" r:id="rId7"/>
    <p:sldLayoutId id="2147490835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00113" indent="-212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46175" indent="-2444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ECB5BC1-532C-4E64-83F1-B397589393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291" name="Title 3">
            <a:extLst>
              <a:ext uri="{FF2B5EF4-FFF2-40B4-BE49-F238E27FC236}">
                <a16:creationId xmlns:a16="http://schemas.microsoft.com/office/drawing/2014/main" id="{1737D77F-DBD7-4D59-BC1C-A7DA99E88D0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IN" altLang="en-US">
                <a:latin typeface="Arial" panose="020B0604020202020204" pitchFamily="34" charset="0"/>
              </a:rPr>
              <a:t>Lecture 5</a:t>
            </a:r>
            <a:br>
              <a:rPr lang="en-IN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cs typeface="Calibri" panose="020F0502020204030204" pitchFamily="34" charset="0"/>
              </a:rPr>
              <a:t>Happiness and Prosperity </a:t>
            </a:r>
            <a:br>
              <a:rPr lang="en-US" altLang="en-US">
                <a:latin typeface="Arial" panose="020B0604020202020204" pitchFamily="34" charset="0"/>
                <a:cs typeface="Calibri" panose="020F0502020204030204" pitchFamily="34" charset="0"/>
              </a:rPr>
            </a:br>
            <a:r>
              <a:rPr lang="en-US" altLang="en-US">
                <a:latin typeface="Arial" panose="020B0604020202020204" pitchFamily="34" charset="0"/>
                <a:cs typeface="Calibri" panose="020F0502020204030204" pitchFamily="34" charset="0"/>
              </a:rPr>
              <a:t>– Current Scenario</a:t>
            </a:r>
            <a:endParaRPr lang="en-I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>
            <a:extLst>
              <a:ext uri="{FF2B5EF4-FFF2-40B4-BE49-F238E27FC236}">
                <a16:creationId xmlns:a16="http://schemas.microsoft.com/office/drawing/2014/main" id="{5CACDB15-0440-43C6-9469-BEA9485FC0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Some Prevailing Notions related to Prosperity</a:t>
            </a:r>
          </a:p>
        </p:txBody>
      </p:sp>
      <p:sp>
        <p:nvSpPr>
          <p:cNvPr id="22531" name="Content Placeholder 1">
            <a:extLst>
              <a:ext uri="{FF2B5EF4-FFF2-40B4-BE49-F238E27FC236}">
                <a16:creationId xmlns:a16="http://schemas.microsoft.com/office/drawing/2014/main" id="{3DBFBA32-BA83-41C5-BFA1-41B5E624B2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 dirty="0"/>
              <a:t>Accumulation of Wealth = Prosperity?</a:t>
            </a:r>
          </a:p>
          <a:p>
            <a:endParaRPr lang="en-IN" altLang="en-US" dirty="0"/>
          </a:p>
          <a:p>
            <a:r>
              <a:rPr lang="en-IN" altLang="en-US" dirty="0"/>
              <a:t>The richer you are, </a:t>
            </a:r>
            <a:r>
              <a:rPr altLang="en-US" dirty="0"/>
              <a:t>the more prosperous you are, i.e. the more you have accumulated, the more </a:t>
            </a:r>
            <a:r>
              <a:rPr lang="en-IN" altLang="en-US" dirty="0"/>
              <a:t>prosperous you are.</a:t>
            </a:r>
          </a:p>
          <a:p>
            <a:endParaRPr lang="en-I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ubtitle 4">
            <a:extLst>
              <a:ext uri="{FF2B5EF4-FFF2-40B4-BE49-F238E27FC236}">
                <a16:creationId xmlns:a16="http://schemas.microsoft.com/office/drawing/2014/main" id="{BAE87C5D-70C1-4A0C-B506-F7B7EAECC18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09738" y="3900488"/>
            <a:ext cx="7840662" cy="369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Arial" panose="020B0604020202020204" pitchFamily="34" charset="0"/>
                <a:cs typeface="Calibri" panose="020F0502020204030204" pitchFamily="34" charset="0"/>
              </a:rPr>
              <a:t>Happiness and Prosperity – Current Scenario</a:t>
            </a:r>
            <a:endParaRPr lang="en-IN" altLang="en-US">
              <a:latin typeface="Arial" panose="020B0604020202020204" pitchFamily="34" charset="0"/>
            </a:endParaRPr>
          </a:p>
        </p:txBody>
      </p:sp>
      <p:sp>
        <p:nvSpPr>
          <p:cNvPr id="23555" name="Title 3">
            <a:extLst>
              <a:ext uri="{FF2B5EF4-FFF2-40B4-BE49-F238E27FC236}">
                <a16:creationId xmlns:a16="http://schemas.microsoft.com/office/drawing/2014/main" id="{FF5422D6-2375-4A4A-AFD0-492FD6E970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09738" y="2286000"/>
            <a:ext cx="7840662" cy="1230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IN" altLang="en-US">
                <a:latin typeface="Arial" panose="020B0604020202020204" pitchFamily="34" charset="0"/>
              </a:rPr>
              <a:t>Key Points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822E89-3C18-42E8-BC92-580506778501}"/>
              </a:ext>
            </a:extLst>
          </p:cNvPr>
          <p:cNvSpPr/>
          <p:nvPr/>
        </p:nvSpPr>
        <p:spPr bwMode="auto">
          <a:xfrm>
            <a:off x="55563" y="539750"/>
            <a:ext cx="10841037" cy="3446463"/>
          </a:xfrm>
          <a:prstGeom prst="rect">
            <a:avLst/>
          </a:prstGeom>
          <a:solidFill>
            <a:srgbClr val="FFC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507" name="Title 1">
            <a:extLst>
              <a:ext uri="{FF2B5EF4-FFF2-40B4-BE49-F238E27FC236}">
                <a16:creationId xmlns:a16="http://schemas.microsoft.com/office/drawing/2014/main" id="{0114BC6E-D30F-409B-B693-1D3D300880B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Sources of Happiness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7AD27-71FF-4E75-AF20-72F9683193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57200" indent="-457200">
              <a:buFont typeface="Symbol" pitchFamily="18" charset="2"/>
              <a:buAutoNum type="arabicPeriod"/>
              <a:defRPr/>
            </a:pPr>
            <a:r>
              <a:rPr b="1" dirty="0"/>
              <a:t>Right Understanding</a:t>
            </a:r>
          </a:p>
          <a:p>
            <a:pPr marL="457200" indent="-457200">
              <a:buFont typeface="Symbol" pitchFamily="18" charset="2"/>
              <a:buNone/>
              <a:defRPr/>
            </a:pPr>
            <a:r>
              <a:rPr dirty="0"/>
              <a:t>					</a:t>
            </a:r>
            <a:r>
              <a:rPr dirty="0">
                <a:solidFill>
                  <a:srgbClr val="1E00AA"/>
                </a:solidFill>
              </a:rPr>
              <a:t>Harmony at all levels of being</a:t>
            </a:r>
          </a:p>
          <a:p>
            <a:pPr marL="457200" indent="-457200">
              <a:buFont typeface="Symbol" pitchFamily="18" charset="2"/>
              <a:buNone/>
              <a:defRPr/>
            </a:pPr>
            <a:r>
              <a:rPr dirty="0">
                <a:solidFill>
                  <a:srgbClr val="1E00AA"/>
                </a:solidFill>
              </a:rPr>
              <a:t>					Human Being, Family, Society, Nature/Existence</a:t>
            </a:r>
          </a:p>
          <a:p>
            <a:pPr>
              <a:buFont typeface="Symbol" pitchFamily="18" charset="2"/>
              <a:buNone/>
              <a:defRPr/>
            </a:pPr>
            <a:r>
              <a:rPr dirty="0"/>
              <a:t>	– Ensured in Self (I)		Continuous, No dependence on the outside</a:t>
            </a:r>
            <a:br>
              <a:rPr dirty="0"/>
            </a:br>
            <a:r>
              <a:rPr dirty="0"/>
              <a:t>				Definite completion point, Self-organization (</a:t>
            </a:r>
            <a:r>
              <a:rPr i="1" dirty="0" err="1"/>
              <a:t>Swatantrata</a:t>
            </a:r>
            <a:r>
              <a:rPr dirty="0"/>
              <a:t>)</a:t>
            </a:r>
          </a:p>
          <a:p>
            <a:pPr>
              <a:buFont typeface="Symbol" pitchFamily="18" charset="2"/>
              <a:buNone/>
              <a:defRPr/>
            </a:pPr>
            <a:endParaRPr sz="1000" dirty="0"/>
          </a:p>
          <a:p>
            <a:pPr>
              <a:buFont typeface="Symbol" pitchFamily="18" charset="2"/>
              <a:buNone/>
              <a:defRPr/>
            </a:pPr>
            <a:r>
              <a:rPr dirty="0"/>
              <a:t>2. </a:t>
            </a:r>
            <a:r>
              <a:rPr b="1" dirty="0"/>
              <a:t>Right Feeling 		</a:t>
            </a:r>
            <a:r>
              <a:rPr dirty="0">
                <a:solidFill>
                  <a:srgbClr val="1E00AA"/>
                </a:solidFill>
              </a:rPr>
              <a:t>Trust, Respect, Affection, Care, Guidance, </a:t>
            </a:r>
          </a:p>
          <a:p>
            <a:pPr>
              <a:buFont typeface="Symbol" pitchFamily="18" charset="2"/>
              <a:buNone/>
              <a:defRPr/>
            </a:pPr>
            <a:r>
              <a:rPr dirty="0">
                <a:solidFill>
                  <a:srgbClr val="1E00AA"/>
                </a:solidFill>
              </a:rPr>
              <a:t>					Reverence, Glory, Gratitude, Love</a:t>
            </a:r>
          </a:p>
          <a:p>
            <a:pPr>
              <a:buFont typeface="Symbol" pitchFamily="18" charset="2"/>
              <a:buNone/>
              <a:defRPr/>
            </a:pPr>
            <a:r>
              <a:rPr dirty="0"/>
              <a:t>	– Ensured in Self (I)		Continuous, No dependence on the outside,</a:t>
            </a:r>
            <a:br>
              <a:rPr dirty="0"/>
            </a:br>
            <a:r>
              <a:rPr dirty="0"/>
              <a:t>				Definite completion point, </a:t>
            </a:r>
            <a:r>
              <a:rPr lang="en-US" dirty="0"/>
              <a:t>S</a:t>
            </a:r>
            <a:r>
              <a:rPr dirty="0"/>
              <a:t>elf-organization (</a:t>
            </a:r>
            <a:r>
              <a:rPr i="1" dirty="0" err="1"/>
              <a:t>Swatantrata</a:t>
            </a:r>
            <a:r>
              <a:rPr dirty="0"/>
              <a:t>)</a:t>
            </a:r>
          </a:p>
          <a:p>
            <a:pPr>
              <a:buFont typeface="Symbol" pitchFamily="18" charset="2"/>
              <a:buNone/>
              <a:defRPr/>
            </a:pPr>
            <a:r>
              <a:rPr dirty="0"/>
              <a:t>	– From Other		</a:t>
            </a:r>
            <a:r>
              <a:rPr dirty="0">
                <a:solidFill>
                  <a:srgbClr val="FF0000"/>
                </a:solidFill>
              </a:rPr>
              <a:t>Temporary, Dependence on Other (</a:t>
            </a:r>
            <a:r>
              <a:rPr i="1" dirty="0" err="1">
                <a:solidFill>
                  <a:srgbClr val="FF0000"/>
                </a:solidFill>
              </a:rPr>
              <a:t>Partantra</a:t>
            </a:r>
            <a:r>
              <a:rPr dirty="0">
                <a:solidFill>
                  <a:srgbClr val="FF0000"/>
                </a:solidFill>
              </a:rPr>
              <a:t>)</a:t>
            </a:r>
          </a:p>
          <a:p>
            <a:pPr>
              <a:buFont typeface="Symbol" pitchFamily="18" charset="2"/>
              <a:buNone/>
              <a:defRPr/>
            </a:pPr>
            <a:r>
              <a:rPr dirty="0">
                <a:solidFill>
                  <a:srgbClr val="FF0000"/>
                </a:solidFill>
              </a:rPr>
              <a:t>					Indefinite, No completion point</a:t>
            </a:r>
          </a:p>
          <a:p>
            <a:pPr>
              <a:buFont typeface="Symbol" pitchFamily="18" charset="2"/>
              <a:buNone/>
              <a:defRPr/>
            </a:pPr>
            <a:endParaRPr sz="1000" dirty="0"/>
          </a:p>
          <a:p>
            <a:pPr>
              <a:buFont typeface="Symbol" pitchFamily="18" charset="2"/>
              <a:buNone/>
              <a:defRPr/>
            </a:pPr>
            <a:r>
              <a:rPr dirty="0"/>
              <a:t>3. </a:t>
            </a:r>
            <a:r>
              <a:rPr b="1" dirty="0"/>
              <a:t>Sensation			</a:t>
            </a:r>
            <a:r>
              <a:rPr dirty="0">
                <a:solidFill>
                  <a:srgbClr val="1E00AA"/>
                </a:solidFill>
              </a:rPr>
              <a:t>Sound, Touch, Form, Taste, Smell</a:t>
            </a:r>
          </a:p>
          <a:p>
            <a:pPr>
              <a:buNone/>
              <a:defRPr/>
            </a:pPr>
            <a:r>
              <a:rPr dirty="0"/>
              <a:t>	– Through Body		</a:t>
            </a:r>
            <a:r>
              <a:rPr dirty="0">
                <a:solidFill>
                  <a:srgbClr val="FF0000"/>
                </a:solidFill>
              </a:rPr>
              <a:t>Temporary, Dependence on Body &amp; Other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 err="1">
                <a:solidFill>
                  <a:srgbClr val="FF0000"/>
                </a:solidFill>
              </a:rPr>
              <a:t>Partantra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dirty="0">
              <a:solidFill>
                <a:srgbClr val="FF0000"/>
              </a:solidFill>
            </a:endParaRPr>
          </a:p>
          <a:p>
            <a:pPr>
              <a:buFont typeface="Symbol" pitchFamily="18" charset="2"/>
              <a:buNone/>
              <a:defRPr/>
            </a:pPr>
            <a:r>
              <a:rPr dirty="0">
                <a:solidFill>
                  <a:srgbClr val="FF0000"/>
                </a:solidFill>
              </a:rPr>
              <a:t>					Indefinite, No completion point</a:t>
            </a:r>
          </a:p>
          <a:p>
            <a:pPr>
              <a:buFont typeface="Symbol" pitchFamily="18" charset="2"/>
              <a:buNone/>
              <a:defRPr/>
            </a:pPr>
            <a:r>
              <a:rPr dirty="0">
                <a:sym typeface="Wingdings" pitchFamily="2" charset="2"/>
              </a:rPr>
              <a:t>	</a:t>
            </a:r>
            <a:r>
              <a:rPr lang="en-US" sz="1600" b="1" dirty="0">
                <a:sym typeface="Wingdings" pitchFamily="2" charset="2"/>
              </a:rPr>
              <a:t>Physical Facility: </a:t>
            </a:r>
            <a:r>
              <a:rPr sz="1600" b="1" dirty="0">
                <a:sym typeface="Wingdings" pitchFamily="2" charset="2"/>
              </a:rPr>
              <a:t>Tasty-Necessary  Tasty-Unnecessary  Tasteless-Unnecessary  Intolerable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BD7EA-A498-4527-842C-40D3A49DA097}"/>
              </a:ext>
            </a:extLst>
          </p:cNvPr>
          <p:cNvSpPr/>
          <p:nvPr/>
        </p:nvSpPr>
        <p:spPr bwMode="auto">
          <a:xfrm>
            <a:off x="55563" y="3986213"/>
            <a:ext cx="10841037" cy="2555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9990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H1.png">
            <a:extLst>
              <a:ext uri="{FF2B5EF4-FFF2-40B4-BE49-F238E27FC236}">
                <a16:creationId xmlns:a16="http://schemas.microsoft.com/office/drawing/2014/main" id="{25C0E793-5D2D-47E3-BF7A-187197B41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42" r="2499"/>
          <a:stretch>
            <a:fillRect/>
          </a:stretch>
        </p:blipFill>
        <p:spPr bwMode="auto">
          <a:xfrm>
            <a:off x="990600" y="2590800"/>
            <a:ext cx="62484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8" descr="H1.png">
            <a:extLst>
              <a:ext uri="{FF2B5EF4-FFF2-40B4-BE49-F238E27FC236}">
                <a16:creationId xmlns:a16="http://schemas.microsoft.com/office/drawing/2014/main" id="{CFA7FF1C-3555-4D36-B920-4A797336B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" b="48712"/>
          <a:stretch>
            <a:fillRect/>
          </a:stretch>
        </p:blipFill>
        <p:spPr bwMode="auto">
          <a:xfrm>
            <a:off x="1676400" y="0"/>
            <a:ext cx="6270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9">
            <a:extLst>
              <a:ext uri="{FF2B5EF4-FFF2-40B4-BE49-F238E27FC236}">
                <a16:creationId xmlns:a16="http://schemas.microsoft.com/office/drawing/2014/main" id="{C1B4D76E-7CFD-488B-BD43-3ACC3CE38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116513"/>
            <a:ext cx="1600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Temporary escape from unhappiness</a:t>
            </a:r>
          </a:p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Addict</a:t>
            </a:r>
          </a:p>
        </p:txBody>
      </p:sp>
      <p:sp>
        <p:nvSpPr>
          <p:cNvPr id="26629" name="TextBox 10">
            <a:extLst>
              <a:ext uri="{FF2B5EF4-FFF2-40B4-BE49-F238E27FC236}">
                <a16:creationId xmlns:a16="http://schemas.microsoft.com/office/drawing/2014/main" id="{FF6EC524-5B53-4B08-8A91-BA8B525A0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819400"/>
            <a:ext cx="1600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Temporary excitement</a:t>
            </a:r>
          </a:p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Recovering</a:t>
            </a:r>
          </a:p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Addict</a:t>
            </a:r>
          </a:p>
        </p:txBody>
      </p:sp>
      <p:sp>
        <p:nvSpPr>
          <p:cNvPr id="26630" name="TextBox 11">
            <a:extLst>
              <a:ext uri="{FF2B5EF4-FFF2-40B4-BE49-F238E27FC236}">
                <a16:creationId xmlns:a16="http://schemas.microsoft.com/office/drawing/2014/main" id="{E65ED112-E05C-4841-A2AC-FF339512B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04800"/>
            <a:ext cx="1600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</a:rPr>
              <a:t>Continuous happiness</a:t>
            </a:r>
          </a:p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Realised</a:t>
            </a:r>
          </a:p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(Dorji)</a:t>
            </a:r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D40A32C8-BC2D-4F3C-8C3C-12F20F208790}"/>
              </a:ext>
            </a:extLst>
          </p:cNvPr>
          <p:cNvSpPr/>
          <p:nvPr/>
        </p:nvSpPr>
        <p:spPr>
          <a:xfrm>
            <a:off x="11430000" y="990600"/>
            <a:ext cx="304800" cy="5589588"/>
          </a:xfrm>
          <a:prstGeom prst="upArrow">
            <a:avLst/>
          </a:prstGeom>
          <a:solidFill>
            <a:srgbClr val="FFC000"/>
          </a:solidFill>
          <a:ln>
            <a:solidFill>
              <a:srgbClr val="1E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E6EE7410-2A52-46BE-880B-727E70BE6F49}"/>
              </a:ext>
            </a:extLst>
          </p:cNvPr>
          <p:cNvSpPr/>
          <p:nvPr/>
        </p:nvSpPr>
        <p:spPr>
          <a:xfrm>
            <a:off x="11582400" y="838200"/>
            <a:ext cx="304800" cy="3124200"/>
          </a:xfrm>
          <a:prstGeom prst="upArrow">
            <a:avLst/>
          </a:prstGeom>
          <a:solidFill>
            <a:srgbClr val="FFC000"/>
          </a:solidFill>
          <a:ln>
            <a:solidFill>
              <a:srgbClr val="1E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85">
            <a:extLst>
              <a:ext uri="{FF2B5EF4-FFF2-40B4-BE49-F238E27FC236}">
                <a16:creationId xmlns:a16="http://schemas.microsoft.com/office/drawing/2014/main" id="{A0DC187D-D362-49B7-A9BF-56FD60F3A8B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179000" y="3894579"/>
            <a:ext cx="1015584" cy="1608416"/>
            <a:chOff x="2459092" y="3710760"/>
            <a:chExt cx="442419" cy="380867"/>
          </a:xfrm>
          <a:solidFill>
            <a:schemeClr val="tx1"/>
          </a:solidFill>
        </p:grpSpPr>
        <p:sp>
          <p:nvSpPr>
            <p:cNvPr id="16" name="AutoShape 128">
              <a:extLst>
                <a:ext uri="{FF2B5EF4-FFF2-40B4-BE49-F238E27FC236}">
                  <a16:creationId xmlns:a16="http://schemas.microsoft.com/office/drawing/2014/main" id="{9E278BFB-EF29-4432-8C58-D335134DA2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59092" y="3710760"/>
              <a:ext cx="342832" cy="154346"/>
            </a:xfrm>
            <a:prstGeom prst="curvedUpArrow">
              <a:avLst>
                <a:gd name="adj1" fmla="val 18469"/>
                <a:gd name="adj2" fmla="val 67644"/>
                <a:gd name="adj3" fmla="val 15648"/>
              </a:avLst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u="sng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AutoShape 128">
              <a:extLst>
                <a:ext uri="{FF2B5EF4-FFF2-40B4-BE49-F238E27FC236}">
                  <a16:creationId xmlns:a16="http://schemas.microsoft.com/office/drawing/2014/main" id="{76AFDB74-D266-4007-8F7B-39D43EC03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679" y="3937281"/>
              <a:ext cx="342832" cy="154346"/>
            </a:xfrm>
            <a:prstGeom prst="curvedUpArrow">
              <a:avLst>
                <a:gd name="adj1" fmla="val 18469"/>
                <a:gd name="adj2" fmla="val 67644"/>
                <a:gd name="adj3" fmla="val 15648"/>
              </a:avLst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u="sng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26634" name="Picture 14" descr="Picture1.png">
            <a:extLst>
              <a:ext uri="{FF2B5EF4-FFF2-40B4-BE49-F238E27FC236}">
                <a16:creationId xmlns:a16="http://schemas.microsoft.com/office/drawing/2014/main" id="{8D00EC39-3E44-462F-8465-81BBBD2A2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90"/>
          <a:stretch>
            <a:fillRect/>
          </a:stretch>
        </p:blipFill>
        <p:spPr bwMode="auto">
          <a:xfrm>
            <a:off x="304800" y="4648200"/>
            <a:ext cx="64008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TextBox 14">
            <a:extLst>
              <a:ext uri="{FF2B5EF4-FFF2-40B4-BE49-F238E27FC236}">
                <a16:creationId xmlns:a16="http://schemas.microsoft.com/office/drawing/2014/main" id="{481297DA-1252-4904-B41B-36AC2852A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09800"/>
            <a:ext cx="1074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1600">
                <a:solidFill>
                  <a:srgbClr val="000000"/>
                </a:solidFill>
              </a:rPr>
              <a:t>--------------------------------------------------------------------- </a:t>
            </a:r>
            <a:r>
              <a:rPr lang="en-IN" altLang="en-US" sz="1600" b="1">
                <a:solidFill>
                  <a:srgbClr val="000000"/>
                </a:solidFill>
              </a:rPr>
              <a:t>Transformation / Development </a:t>
            </a:r>
            <a:r>
              <a:rPr lang="en-IN" altLang="en-US" sz="1600">
                <a:solidFill>
                  <a:srgbClr val="000000"/>
                </a:solidFill>
              </a:rPr>
              <a:t>-----------------------------------------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3A554256-77CC-43F0-9E73-9F645FBA2EB2}"/>
              </a:ext>
            </a:extLst>
          </p:cNvPr>
          <p:cNvSpPr/>
          <p:nvPr/>
        </p:nvSpPr>
        <p:spPr>
          <a:xfrm>
            <a:off x="4724400" y="2209800"/>
            <a:ext cx="152400" cy="3048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26637" name="TextBox 17">
            <a:extLst>
              <a:ext uri="{FF2B5EF4-FFF2-40B4-BE49-F238E27FC236}">
                <a16:creationId xmlns:a16="http://schemas.microsoft.com/office/drawing/2014/main" id="{3EC7C901-37E7-4080-BFB7-5EABC46A0DA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138444" y="4348956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Animal Consciousness</a:t>
            </a:r>
            <a:endParaRPr lang="en-IN" altLang="en-US">
              <a:solidFill>
                <a:srgbClr val="000000"/>
              </a:solidFill>
            </a:endParaRPr>
          </a:p>
        </p:txBody>
      </p:sp>
      <p:sp>
        <p:nvSpPr>
          <p:cNvPr id="26638" name="TextBox 20">
            <a:extLst>
              <a:ext uri="{FF2B5EF4-FFF2-40B4-BE49-F238E27FC236}">
                <a16:creationId xmlns:a16="http://schemas.microsoft.com/office/drawing/2014/main" id="{D3E49531-3775-45A9-A206-1E3DC7FCED0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508331" y="894557"/>
            <a:ext cx="1825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000000"/>
                </a:solidFill>
              </a:rPr>
              <a:t>Human Consciousness</a:t>
            </a:r>
            <a:endParaRPr lang="en-I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ubtitle 4">
            <a:extLst>
              <a:ext uri="{FF2B5EF4-FFF2-40B4-BE49-F238E27FC236}">
                <a16:creationId xmlns:a16="http://schemas.microsoft.com/office/drawing/2014/main" id="{44A78EBE-0EAA-45F9-AFDD-C9AC9D65B85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09738" y="3900488"/>
            <a:ext cx="7840662" cy="369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Arial" panose="020B0604020202020204" pitchFamily="34" charset="0"/>
                <a:cs typeface="Calibri" panose="020F0502020204030204" pitchFamily="34" charset="0"/>
              </a:rPr>
              <a:t>Happiness and Prosperity – Current Scenario</a:t>
            </a:r>
            <a:endParaRPr lang="en-IN" altLang="en-US">
              <a:latin typeface="Arial" panose="020B0604020202020204" pitchFamily="34" charset="0"/>
            </a:endParaRPr>
          </a:p>
        </p:txBody>
      </p:sp>
      <p:sp>
        <p:nvSpPr>
          <p:cNvPr id="27651" name="Title 3">
            <a:extLst>
              <a:ext uri="{FF2B5EF4-FFF2-40B4-BE49-F238E27FC236}">
                <a16:creationId xmlns:a16="http://schemas.microsoft.com/office/drawing/2014/main" id="{E369F009-B660-4CD4-964E-F9879986B40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09738" y="2286000"/>
            <a:ext cx="7840662" cy="1230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IN" altLang="en-US">
                <a:latin typeface="Arial" panose="020B0604020202020204" pitchFamily="34" charset="0"/>
              </a:rPr>
              <a:t>FAQs for Lecture 5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17077F72-07DD-47AE-94EA-720BC56C5ACA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0" y="609600"/>
            <a:ext cx="6007100" cy="5943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IN" altLang="en-US" dirty="0"/>
              <a:t>Is there any difference between excitement and happiness?</a:t>
            </a:r>
          </a:p>
          <a:p>
            <a:pPr>
              <a:defRPr/>
            </a:pP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6238B35C-DFFB-47B4-9980-E642706EC9E7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6210300" y="609600"/>
            <a:ext cx="59817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Happiness = harmony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Does not depend on the outside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Can be continued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Excitement may or may not be harmony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Depends on the outside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May not have provision of continuity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altLang="en-US" sz="2000"/>
          </a:p>
          <a:p>
            <a:pPr marL="0" indent="0">
              <a:buFont typeface="Arial" panose="020B0604020202020204" pitchFamily="34" charset="0"/>
              <a:buNone/>
            </a:pPr>
            <a:r>
              <a:rPr lang="en-IN" altLang="en-US" sz="2000"/>
              <a:t>Excitement is momentary, you can not have the continuity of it. If you look at yourself when you are excited, you will find that you in in a excited condition, not in harmony within.</a:t>
            </a:r>
            <a:endParaRPr lang="en-US" altLang="en-US" sz="2000"/>
          </a:p>
        </p:txBody>
      </p:sp>
      <p:sp>
        <p:nvSpPr>
          <p:cNvPr id="28676" name="Title 3">
            <a:extLst>
              <a:ext uri="{FF2B5EF4-FFF2-40B4-BE49-F238E27FC236}">
                <a16:creationId xmlns:a16="http://schemas.microsoft.com/office/drawing/2014/main" id="{6C09D083-B55C-4F66-BE0B-59C5365C0D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Prevailing Notions related to Happiness 1</a:t>
            </a:r>
            <a:r>
              <a:rPr lang="en-US" altLang="en-US"/>
              <a:t>	Response</a:t>
            </a:r>
            <a:endParaRPr lang="en-I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C7D66916-C37E-4338-A8AA-89D5353993F6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0" y="609600"/>
            <a:ext cx="6007100" cy="5943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I am happy when I get favorable sensation (tasty food, nice music…). Isn’t that fine?</a:t>
            </a:r>
          </a:p>
          <a:p>
            <a:pPr>
              <a:defRPr/>
            </a:pP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I feel happy getting the attention and love from my mother and also some friends. What’s the problem if I live like that?</a:t>
            </a:r>
            <a:endParaRPr lang="en-IN" altLang="en-US" dirty="0"/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9A3B5EF4-BE4A-46D0-868A-6CF7AE3C46F3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6210300" y="609600"/>
            <a:ext cx="5981700" cy="5943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000" dirty="0"/>
              <a:t>It is fine if satisfied with temporary happiness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000" dirty="0"/>
              <a:t>No problem if dependence on other is OK for you and temporary happiness is what you are looking for</a:t>
            </a: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2000" dirty="0"/>
              <a:t>If feeling in other is definite, it is possible to keep getting it from other, but if it is not definite…</a:t>
            </a: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2000" dirty="0"/>
              <a:t>Feeling within (state of independence, </a:t>
            </a:r>
            <a:r>
              <a:rPr lang="en-US" altLang="en-US" sz="2000" dirty="0" err="1"/>
              <a:t>swatantrata</a:t>
            </a:r>
            <a:r>
              <a:rPr lang="en-US" altLang="en-US" sz="2000" dirty="0"/>
              <a:t>) or getting from other (state of dependence), begging for feeling? </a:t>
            </a:r>
          </a:p>
        </p:txBody>
      </p:sp>
      <p:sp>
        <p:nvSpPr>
          <p:cNvPr id="29700" name="Title 3">
            <a:extLst>
              <a:ext uri="{FF2B5EF4-FFF2-40B4-BE49-F238E27FC236}">
                <a16:creationId xmlns:a16="http://schemas.microsoft.com/office/drawing/2014/main" id="{649CCBB9-04C1-4B5D-BEFA-BD849148B1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Prevailing Notions related to Happiness 2</a:t>
            </a:r>
            <a:r>
              <a:rPr lang="en-US" altLang="en-US"/>
              <a:t>	Response</a:t>
            </a:r>
            <a:endParaRPr lang="en-I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>
            <a:extLst>
              <a:ext uri="{FF2B5EF4-FFF2-40B4-BE49-F238E27FC236}">
                <a16:creationId xmlns:a16="http://schemas.microsoft.com/office/drawing/2014/main" id="{1AC027AE-86BF-4512-8CC5-733890BF251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0" y="609600"/>
            <a:ext cx="60071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Are all sensation bad then? What is the role of sensation then?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Is there any role of feeling from other?</a:t>
            </a:r>
            <a:endParaRPr lang="en-IN" altLang="en-US"/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018BA4F5-C51F-4EC2-AD06-B444C53AF5E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6210300" y="609600"/>
            <a:ext cx="59817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Sensation from the body is a useful source of information </a:t>
            </a:r>
          </a:p>
          <a:p>
            <a:pPr lvl="1"/>
            <a:r>
              <a:rPr lang="en-US" altLang="en-US"/>
              <a:t>about the state of body, </a:t>
            </a:r>
          </a:p>
          <a:p>
            <a:pPr lvl="1"/>
            <a:r>
              <a:rPr lang="en-US" altLang="en-US"/>
              <a:t>about the pf, </a:t>
            </a:r>
          </a:p>
          <a:p>
            <a:pPr lvl="1"/>
            <a:r>
              <a:rPr lang="en-US" altLang="en-US"/>
              <a:t>about what the other is communicating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Then I can put the sensation to right use. E.g.</a:t>
            </a:r>
          </a:p>
          <a:p>
            <a:pPr lvl="1"/>
            <a:r>
              <a:rPr lang="en-US" altLang="en-US"/>
              <a:t>Deciding what to do about health of the body</a:t>
            </a:r>
          </a:p>
          <a:p>
            <a:pPr lvl="1"/>
            <a:r>
              <a:rPr lang="en-US" altLang="en-US"/>
              <a:t>Deciding about state of a physical facility, environment &amp; what to do with it</a:t>
            </a:r>
          </a:p>
          <a:p>
            <a:pPr lvl="1"/>
            <a:r>
              <a:rPr lang="en-US" altLang="en-US"/>
              <a:t>Evaluating the state of the other, deciding how to respond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Sensation as a source of continuous happiness is the problem</a:t>
            </a:r>
            <a:endParaRPr lang="en-IN" altLang="en-US"/>
          </a:p>
        </p:txBody>
      </p:sp>
      <p:sp>
        <p:nvSpPr>
          <p:cNvPr id="30724" name="Title 3">
            <a:extLst>
              <a:ext uri="{FF2B5EF4-FFF2-40B4-BE49-F238E27FC236}">
                <a16:creationId xmlns:a16="http://schemas.microsoft.com/office/drawing/2014/main" id="{1F48E90B-7602-462F-B725-67FD3A11A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Prevailing Notions related to Happiness 3</a:t>
            </a:r>
            <a:r>
              <a:rPr lang="en-US" altLang="en-US"/>
              <a:t>	Response</a:t>
            </a:r>
            <a:endParaRPr lang="en-I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>
            <a:extLst>
              <a:ext uri="{FF2B5EF4-FFF2-40B4-BE49-F238E27FC236}">
                <a16:creationId xmlns:a16="http://schemas.microsoft.com/office/drawing/2014/main" id="{3FCFC8E0-F411-4ADA-910F-A0FBE335A98F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0" y="609600"/>
            <a:ext cx="60071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 will be bored of happiness if I am always happy </a:t>
            </a:r>
          </a:p>
          <a:p>
            <a:endParaRPr lang="en-IN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Happiness and unhappiness go together, they cannot be separated</a:t>
            </a:r>
            <a:endParaRPr lang="en-IN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I need to be unhappy to recognize that I am happy</a:t>
            </a:r>
            <a:endParaRPr lang="en-IN" altLang="en-US"/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D6813E6F-E07E-4D29-9F08-8BC163F35857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6210300" y="609600"/>
            <a:ext cx="59817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If it is excitement, you are likely to get bored sooner or later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Check if you really get bored with harmony (like health in the body)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Yes, if excitement is assumed to be happiness, then the momentary happiness and unhappiness do go together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8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Check if you really desire for even a moment of unhappiness to recognize happiness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(like disrespect from time to time to recognize respect)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31748" name="Title 3">
            <a:extLst>
              <a:ext uri="{FF2B5EF4-FFF2-40B4-BE49-F238E27FC236}">
                <a16:creationId xmlns:a16="http://schemas.microsoft.com/office/drawing/2014/main" id="{53D0736C-748F-4B49-8D3D-083B776C98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Prevailing Notions related to Happiness 4</a:t>
            </a:r>
            <a:r>
              <a:rPr lang="en-US" altLang="en-US"/>
              <a:t>	Response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>
            <a:extLst>
              <a:ext uri="{FF2B5EF4-FFF2-40B4-BE49-F238E27FC236}">
                <a16:creationId xmlns:a16="http://schemas.microsoft.com/office/drawing/2014/main" id="{4F7A4106-2B21-4336-AFD5-5BE4A35E074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0" y="609600"/>
            <a:ext cx="60071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 will grow only if I am unhappy. If I become happy, my growth will stop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My happiness depends on the others</a:t>
            </a:r>
          </a:p>
          <a:p>
            <a:endParaRPr lang="en-IN" altLang="en-US"/>
          </a:p>
          <a:p>
            <a:endParaRPr lang="en-IN" altLang="en-US"/>
          </a:p>
          <a:p>
            <a:endParaRPr lang="en-IN" altLang="en-US" sz="1100"/>
          </a:p>
          <a:p>
            <a:r>
              <a:rPr lang="en-US" altLang="en-US"/>
              <a:t>Happiness is a small thing. I have higher aspirations – like contentment, peace, bliss etc. </a:t>
            </a:r>
            <a:endParaRPr lang="en-IN" altLang="en-US"/>
          </a:p>
          <a:p>
            <a:endParaRPr lang="en-IN" altLang="en-US"/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20E8DFEF-D7C8-4F8B-94BC-A68A83E9A22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6210300" y="609600"/>
            <a:ext cx="59817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We have assumed all growth is to happen in the physical world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At the core, holistic development has to do with development of the consciousness – development of right understanding and right feeling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alt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IN" altLang="en-US"/>
              <a:t>True if happiness is assumed to be on account of right feeling from other. Check if it is happiness or temporary excitement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alt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IN" altLang="en-US"/>
              <a:t>True, particularly if happiness is assumed to be same as sensory pleasure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altLang="en-US"/>
              <a:t>We are referring to continuous happiness which includes happiness, peace, satisfaction and bliss, etc.</a:t>
            </a:r>
          </a:p>
        </p:txBody>
      </p:sp>
      <p:sp>
        <p:nvSpPr>
          <p:cNvPr id="32772" name="Title 3">
            <a:extLst>
              <a:ext uri="{FF2B5EF4-FFF2-40B4-BE49-F238E27FC236}">
                <a16:creationId xmlns:a16="http://schemas.microsoft.com/office/drawing/2014/main" id="{B6B48170-BD28-492F-AFA4-6BD38C002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Prevailing Notions related to Happiness 5</a:t>
            </a:r>
            <a:r>
              <a:rPr lang="en-US" altLang="en-US"/>
              <a:t>	Response</a:t>
            </a:r>
            <a:endParaRPr lang="en-I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A5D9F7F-6AD1-4B3E-9DE5-2A65BB8D0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17C2E2AE-D539-498F-A2FE-885552133C6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BE27ED4F-A690-416D-931A-6E979471B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>
            <a:extLst>
              <a:ext uri="{FF2B5EF4-FFF2-40B4-BE49-F238E27FC236}">
                <a16:creationId xmlns:a16="http://schemas.microsoft.com/office/drawing/2014/main" id="{D2891A74-A7FE-430B-9909-87F46461094F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0" y="609600"/>
            <a:ext cx="60071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Accumulation of Wealth = Prosperity?</a:t>
            </a:r>
          </a:p>
          <a:p>
            <a:endParaRPr lang="en-IN" altLang="en-US"/>
          </a:p>
          <a:p>
            <a:r>
              <a:rPr lang="en-IN" altLang="en-US"/>
              <a:t>The richer you are, </a:t>
            </a:r>
            <a:r>
              <a:rPr lang="en-US" altLang="en-US"/>
              <a:t>the more prosperous you are, i.e. the more you have accumulated, the more </a:t>
            </a:r>
            <a:r>
              <a:rPr lang="en-IN" altLang="en-US"/>
              <a:t>prosperous you are.</a:t>
            </a:r>
          </a:p>
          <a:p>
            <a:endParaRPr lang="en-IN" altLang="en-US"/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D21F6A86-F616-48D1-8824-618CE43749A4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6210300" y="609600"/>
            <a:ext cx="59817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Covered in previous lecture</a:t>
            </a:r>
            <a:endParaRPr lang="en-IN" altLang="en-US"/>
          </a:p>
        </p:txBody>
      </p:sp>
      <p:sp>
        <p:nvSpPr>
          <p:cNvPr id="33796" name="Title 3">
            <a:extLst>
              <a:ext uri="{FF2B5EF4-FFF2-40B4-BE49-F238E27FC236}">
                <a16:creationId xmlns:a16="http://schemas.microsoft.com/office/drawing/2014/main" id="{A8FBCBC6-5651-4FCF-B835-DACACBA8D5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Prevailing Notions related to Prosperity 1</a:t>
            </a:r>
            <a:r>
              <a:rPr lang="en-US" altLang="en-US"/>
              <a:t>		Response</a:t>
            </a:r>
            <a:endParaRPr lang="en-I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>
            <a:extLst>
              <a:ext uri="{FF2B5EF4-FFF2-40B4-BE49-F238E27FC236}">
                <a16:creationId xmlns:a16="http://schemas.microsoft.com/office/drawing/2014/main" id="{A011BC8B-114C-4B9D-B819-F75CB1269034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0" y="609600"/>
            <a:ext cx="60071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I personally do not want so many physical facilities. But I want to make my family secure for the future, hence I have to keep working for more and more physical facilities.</a:t>
            </a:r>
          </a:p>
          <a:p>
            <a:r>
              <a:rPr lang="en-IN" altLang="en-US"/>
              <a:t>There is no prosperity without wealth.</a:t>
            </a:r>
          </a:p>
          <a:p>
            <a:r>
              <a:rPr lang="en-IN" altLang="en-US"/>
              <a:t>What you are saying makes sense. But I will work for it once I get to some good position in the society, have a good amount of money</a:t>
            </a:r>
          </a:p>
          <a:p>
            <a:r>
              <a:rPr lang="en-IN" altLang="en-US"/>
              <a:t>People will pay attention to my words only if I prove myself to be successful by the prevailing standards in the society. Hence I have to accumulate wealth first.</a:t>
            </a:r>
          </a:p>
          <a:p>
            <a:r>
              <a:rPr lang="en-IN" altLang="en-US"/>
              <a:t>This is all ‘lecture’. Ultimately what matters in the society today is money. There is no status in society without money.</a:t>
            </a:r>
          </a:p>
          <a:p>
            <a:endParaRPr lang="en-IN" altLang="en-US"/>
          </a:p>
          <a:p>
            <a:endParaRPr lang="en-IN" altLang="en-US"/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A8DE41E1-445A-4C39-91A7-AD578865DECD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6210300" y="609600"/>
            <a:ext cx="59817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Covered in previous lecture</a:t>
            </a:r>
            <a:endParaRPr lang="en-IN" altLang="en-US"/>
          </a:p>
        </p:txBody>
      </p:sp>
      <p:sp>
        <p:nvSpPr>
          <p:cNvPr id="34820" name="Title 3">
            <a:extLst>
              <a:ext uri="{FF2B5EF4-FFF2-40B4-BE49-F238E27FC236}">
                <a16:creationId xmlns:a16="http://schemas.microsoft.com/office/drawing/2014/main" id="{102AB60B-8BF2-4595-9EA7-EA0986D9EC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Prevailing Notions related to Prosperity</a:t>
            </a:r>
            <a:r>
              <a:rPr lang="en-US" altLang="en-US"/>
              <a:t> 2	Response</a:t>
            </a:r>
            <a:endParaRPr lang="en-I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7463A5E-C6E7-4161-BED4-B68EBF56A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Continuous Happiness – Basic Aspiration of every Human Being</a:t>
            </a:r>
            <a:endParaRPr lang="en-IN" altLang="en-US"/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4CC6D125-CC4E-4D57-AA86-B44D5C27403B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Symbol" pitchFamily="18" charset="2"/>
              <a:buNone/>
            </a:pPr>
            <a:r>
              <a:rPr altLang="en-US"/>
              <a:t>Every human being aspires for continuous happiness</a:t>
            </a:r>
          </a:p>
          <a:p>
            <a:pPr marL="0" indent="0">
              <a:buFont typeface="Symbol" pitchFamily="18" charset="2"/>
              <a:buNone/>
            </a:pPr>
            <a:endParaRPr altLang="en-US"/>
          </a:p>
          <a:p>
            <a:pPr marL="0" indent="0">
              <a:buFont typeface="Symbol" pitchFamily="18" charset="2"/>
              <a:buNone/>
            </a:pPr>
            <a:r>
              <a:rPr altLang="en-US"/>
              <a:t>The program for it depends on whatever s/he has understood or assumed about it</a:t>
            </a:r>
          </a:p>
          <a:p>
            <a:pPr marL="0" indent="0">
              <a:buFont typeface="Symbol" pitchFamily="18" charset="2"/>
              <a:buNone/>
            </a:pPr>
            <a:r>
              <a:rPr altLang="en-US"/>
              <a:t>e.g. big house, lots of money… tasty food, loud music, fast car… attention, name, fame…</a:t>
            </a:r>
          </a:p>
          <a:p>
            <a:pPr marL="0" indent="0">
              <a:buFont typeface="Symbol" pitchFamily="18" charset="2"/>
              <a:buNone/>
            </a:pPr>
            <a:endParaRPr altLang="en-US"/>
          </a:p>
          <a:p>
            <a:pPr marL="0" indent="0">
              <a:buFont typeface="Symbol" pitchFamily="18" charset="2"/>
              <a:buNone/>
            </a:pPr>
            <a:r>
              <a:rPr altLang="en-US"/>
              <a:t>Keeps shifting from one program to another when the program is not successful</a:t>
            </a:r>
          </a:p>
          <a:p>
            <a:pPr marL="0" indent="0">
              <a:buFont typeface="Symbol" pitchFamily="18" charset="2"/>
              <a:buNone/>
            </a:pPr>
            <a:r>
              <a:rPr altLang="en-US"/>
              <a:t>e.g. not getting attention of spouse… shift to watching TV… add tasty food… smoking, drinking... Indulgence… renunciation…</a:t>
            </a:r>
            <a:endParaRPr lang="en-I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C2F05DB2-2A4C-41BD-BE3B-6CEC39DF16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Some Prevailing Notions related to Happiness</a:t>
            </a:r>
            <a:endParaRPr lang="en-US" altLang="en-US"/>
          </a:p>
        </p:txBody>
      </p:sp>
      <p:sp>
        <p:nvSpPr>
          <p:cNvPr id="15363" name="Content Placeholder 1">
            <a:extLst>
              <a:ext uri="{FF2B5EF4-FFF2-40B4-BE49-F238E27FC236}">
                <a16:creationId xmlns:a16="http://schemas.microsoft.com/office/drawing/2014/main" id="{D53A56EB-497A-41DD-8852-AA468D7E94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/>
              <a:t>I will be bored of happiness if I am always happy </a:t>
            </a:r>
            <a:endParaRPr lang="en-IN" altLang="en-US"/>
          </a:p>
          <a:p>
            <a:r>
              <a:rPr altLang="en-US"/>
              <a:t>I will grow only if I am unhappy. If I become happy, my growth will stop</a:t>
            </a:r>
            <a:endParaRPr lang="en-IN" altLang="en-US"/>
          </a:p>
          <a:p>
            <a:r>
              <a:rPr altLang="en-US"/>
              <a:t>I need to be unhappy to recognize that I am happy </a:t>
            </a:r>
            <a:endParaRPr lang="en-IN" altLang="en-US"/>
          </a:p>
          <a:p>
            <a:r>
              <a:rPr altLang="en-US"/>
              <a:t>We think of others only when we are unhappy. Thus it is important/useful to be unhappy so that one can help others </a:t>
            </a:r>
            <a:endParaRPr lang="en-IN" altLang="en-US"/>
          </a:p>
          <a:p>
            <a:r>
              <a:rPr altLang="en-US"/>
              <a:t>Happiness and unhappiness go together, they cannot be separated</a:t>
            </a:r>
            <a:endParaRPr lang="en-IN" altLang="en-US"/>
          </a:p>
          <a:p>
            <a:r>
              <a:rPr altLang="en-US"/>
              <a:t>Yes, I want happiness. But my desiring does not guarantee it. So, why to talk of desire?</a:t>
            </a:r>
            <a:endParaRPr lang="en-IN" altLang="en-US"/>
          </a:p>
          <a:p>
            <a:r>
              <a:rPr altLang="en-US"/>
              <a:t>My happiness depends on the others. What can I do about it</a:t>
            </a:r>
            <a:endParaRPr lang="en-IN" altLang="en-US"/>
          </a:p>
          <a:p>
            <a:r>
              <a:rPr altLang="en-US"/>
              <a:t>We do not want happiness for ourselves – but we want to make others happy (while we stay unhappy) </a:t>
            </a:r>
            <a:endParaRPr lang="en-IN" altLang="en-US"/>
          </a:p>
          <a:p>
            <a:r>
              <a:rPr altLang="en-US"/>
              <a:t>Happiness is a small thing. We have higher aspirations – like contentment, peace, bliss etc. </a:t>
            </a:r>
            <a:endParaRPr lang="en-IN" altLang="en-US"/>
          </a:p>
          <a:p>
            <a:r>
              <a:rPr altLang="en-US"/>
              <a:t>Do not bother me with happiness. I have to live and deal with things in my real life. </a:t>
            </a:r>
            <a:endParaRPr lang="en-IN" altLang="en-US"/>
          </a:p>
          <a:p>
            <a:endParaRPr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>
            <a:extLst>
              <a:ext uri="{FF2B5EF4-FFF2-40B4-BE49-F238E27FC236}">
                <a16:creationId xmlns:a16="http://schemas.microsoft.com/office/drawing/2014/main" id="{EB5C81E4-236B-4B94-8457-F5B56984A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Some Prevailing Notions of Happiness – Excitement not Happiness</a:t>
            </a:r>
            <a:endParaRPr lang="en-US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79B67-DFC0-43A1-BC46-161AF514E4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Font typeface="Symbol" pitchFamily="18" charset="2"/>
              <a:buNone/>
              <a:defRPr/>
            </a:pPr>
            <a:r>
              <a:rPr lang="en-IN"/>
              <a:t>Owning / accumulating physical facility</a:t>
            </a:r>
          </a:p>
          <a:p>
            <a:pPr marL="228600" lvl="1" indent="0">
              <a:buFont typeface="Wingdings" pitchFamily="2" charset="2"/>
              <a:buNone/>
              <a:defRPr/>
            </a:pPr>
            <a:r>
              <a:rPr lang="en-IN"/>
              <a:t>Physical facility is required, but it alone does not suffice for human being</a:t>
            </a:r>
          </a:p>
          <a:p>
            <a:pPr marL="228600" lvl="1" indent="0">
              <a:buFont typeface="Wingdings" pitchFamily="2" charset="2"/>
              <a:buNone/>
              <a:defRPr/>
            </a:pPr>
            <a:r>
              <a:rPr lang="en-IN">
                <a:solidFill>
                  <a:srgbClr val="FF0000"/>
                </a:solidFill>
              </a:rPr>
              <a:t>Dependence</a:t>
            </a:r>
            <a:r>
              <a:rPr lang="en-IN"/>
              <a:t> on physical facility, </a:t>
            </a:r>
            <a:r>
              <a:rPr lang="en-IN">
                <a:solidFill>
                  <a:srgbClr val="FF0000"/>
                </a:solidFill>
              </a:rPr>
              <a:t>can’t be continuous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r>
              <a:rPr lang="en-IN"/>
              <a:t>Pleasure (from favourable sensation)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IN">
                <a:latin typeface="Arial" charset="0"/>
                <a:cs typeface="Arial" charset="0"/>
              </a:rPr>
              <a:t>Sound, Touch, Form, Taste, Smell – Through the Body</a:t>
            </a:r>
          </a:p>
          <a:p>
            <a:pPr>
              <a:buFont typeface="Symbol" pitchFamily="18" charset="2"/>
              <a:buNone/>
              <a:defRPr/>
            </a:pPr>
            <a:r>
              <a:rPr lang="en-IN" sz="1800" b="1" i="1">
                <a:latin typeface="Arial" charset="0"/>
                <a:cs typeface="Arial" charset="0"/>
                <a:sym typeface="Wingdings" pitchFamily="2" charset="2"/>
              </a:rPr>
              <a:t>	Tasty-Necessary  Tasty-Unnecessary  Tasteless-Unnecessary  Intolerable</a:t>
            </a:r>
            <a:endParaRPr lang="en-IN" sz="1800" b="1" i="1">
              <a:latin typeface="Arial" charset="0"/>
              <a:cs typeface="Arial" charset="0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en-IN">
                <a:solidFill>
                  <a:srgbClr val="FF0000"/>
                </a:solidFill>
                <a:latin typeface="Arial" charset="0"/>
                <a:cs typeface="Arial" charset="0"/>
              </a:rPr>
              <a:t>Dependence </a:t>
            </a:r>
            <a:r>
              <a:rPr lang="en-IN">
                <a:latin typeface="Arial" charset="0"/>
                <a:cs typeface="Arial" charset="0"/>
              </a:rPr>
              <a:t>on sensation, </a:t>
            </a:r>
            <a:r>
              <a:rPr lang="en-IN">
                <a:solidFill>
                  <a:srgbClr val="FF0000"/>
                </a:solidFill>
                <a:latin typeface="Arial" charset="0"/>
                <a:cs typeface="Arial" charset="0"/>
              </a:rPr>
              <a:t>can’t be continuous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r>
              <a:rPr lang="en-IN"/>
              <a:t>Attention, appreciation… (favourable feelings) from others</a:t>
            </a:r>
          </a:p>
          <a:p>
            <a:pPr marL="228600" lvl="1" indent="0">
              <a:buFont typeface="Wingdings" pitchFamily="2" charset="2"/>
              <a:buNone/>
              <a:defRPr/>
            </a:pPr>
            <a:r>
              <a:rPr lang="en-IN">
                <a:solidFill>
                  <a:srgbClr val="FF0000"/>
                </a:solidFill>
              </a:rPr>
              <a:t>Dependence</a:t>
            </a:r>
            <a:r>
              <a:rPr lang="en-IN"/>
              <a:t> on the other, </a:t>
            </a:r>
            <a:r>
              <a:rPr lang="en-IN">
                <a:solidFill>
                  <a:srgbClr val="FF0000"/>
                </a:solidFill>
              </a:rPr>
              <a:t>can’t be continuous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r>
              <a:rPr lang="en-IN"/>
              <a:t>Sometimes “happiness”, excitement…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en-IN"/>
              <a:t>Sometimes “unhappiness”, depression…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557229-4D00-4A52-B3B5-A4EB0CAEC3F6}"/>
              </a:ext>
            </a:extLst>
          </p:cNvPr>
          <p:cNvCxnSpPr>
            <a:cxnSpLocks/>
          </p:cNvCxnSpPr>
          <p:nvPr/>
        </p:nvCxnSpPr>
        <p:spPr>
          <a:xfrm>
            <a:off x="2514600" y="50292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6C4A10C-E0D9-4CDF-82A2-EE05A2A9C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Some Prevailing Notions about Escaping from Unhappiness, Depression</a:t>
            </a:r>
            <a:endParaRPr lang="en-US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36AFC-DA69-4BDD-9DB7-58D051917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Symbol" pitchFamily="18" charset="2"/>
              <a:buNone/>
              <a:defRPr/>
            </a:pPr>
            <a:r>
              <a:rPr lang="en-IN">
                <a:latin typeface="Arial" charset="0"/>
                <a:cs typeface="Arial" charset="0"/>
              </a:rPr>
              <a:t>Over eating</a:t>
            </a:r>
          </a:p>
          <a:p>
            <a:pPr>
              <a:buFont typeface="Symbol" pitchFamily="18" charset="2"/>
              <a:buNone/>
              <a:defRPr/>
            </a:pPr>
            <a:r>
              <a:rPr lang="en-IN">
                <a:latin typeface="Arial" charset="0"/>
                <a:cs typeface="Arial" charset="0"/>
              </a:rPr>
              <a:t>Over sleeping</a:t>
            </a:r>
          </a:p>
          <a:p>
            <a:pPr>
              <a:buFont typeface="Symbol" pitchFamily="18" charset="2"/>
              <a:buNone/>
              <a:defRPr/>
            </a:pPr>
            <a:r>
              <a:rPr lang="en-IN">
                <a:latin typeface="Arial" charset="0"/>
                <a:cs typeface="Arial" charset="0"/>
              </a:rPr>
              <a:t>…</a:t>
            </a:r>
          </a:p>
          <a:p>
            <a:pPr>
              <a:buFont typeface="Symbol" pitchFamily="18" charset="2"/>
              <a:buNone/>
              <a:defRPr/>
            </a:pPr>
            <a:r>
              <a:rPr lang="en-IN" err="1">
                <a:latin typeface="Arial" charset="0"/>
                <a:cs typeface="Arial" charset="0"/>
              </a:rPr>
              <a:t>Gutka</a:t>
            </a:r>
            <a:r>
              <a:rPr lang="en-IN">
                <a:latin typeface="Arial" charset="0"/>
                <a:cs typeface="Arial" charset="0"/>
              </a:rPr>
              <a:t> (</a:t>
            </a:r>
            <a:r>
              <a:rPr lang="en-IN" err="1">
                <a:latin typeface="Arial" charset="0"/>
                <a:cs typeface="Arial" charset="0"/>
              </a:rPr>
              <a:t>Doma</a:t>
            </a:r>
            <a:r>
              <a:rPr lang="en-IN">
                <a:latin typeface="Arial" charset="0"/>
                <a:cs typeface="Arial" charset="0"/>
              </a:rPr>
              <a:t>)</a:t>
            </a:r>
          </a:p>
          <a:p>
            <a:pPr>
              <a:buFont typeface="Symbol" pitchFamily="18" charset="2"/>
              <a:buNone/>
              <a:defRPr/>
            </a:pPr>
            <a:r>
              <a:rPr lang="en-IN">
                <a:latin typeface="Arial" charset="0"/>
                <a:cs typeface="Arial" charset="0"/>
              </a:rPr>
              <a:t>Alcohol</a:t>
            </a:r>
          </a:p>
          <a:p>
            <a:pPr>
              <a:buFont typeface="Symbol" pitchFamily="18" charset="2"/>
              <a:buNone/>
              <a:defRPr/>
            </a:pPr>
            <a:r>
              <a:rPr lang="en-IN">
                <a:latin typeface="Arial" charset="0"/>
                <a:cs typeface="Arial" charset="0"/>
              </a:rPr>
              <a:t>Drugs</a:t>
            </a:r>
          </a:p>
          <a:p>
            <a:pPr>
              <a:buFont typeface="Symbol" pitchFamily="18" charset="2"/>
              <a:buNone/>
              <a:defRPr/>
            </a:pPr>
            <a:r>
              <a:rPr lang="en-IN">
                <a:latin typeface="Arial" charset="0"/>
                <a:cs typeface="Arial" charset="0"/>
              </a:rPr>
              <a:t>…</a:t>
            </a:r>
          </a:p>
          <a:p>
            <a:pPr>
              <a:buFont typeface="Symbol" pitchFamily="18" charset="2"/>
              <a:buNone/>
              <a:defRPr/>
            </a:pPr>
            <a:r>
              <a:rPr lang="en-IN">
                <a:latin typeface="Arial" charset="0"/>
                <a:cs typeface="Arial" charset="0"/>
              </a:rPr>
              <a:t>Violence</a:t>
            </a:r>
          </a:p>
          <a:p>
            <a:pPr>
              <a:buFont typeface="Symbol" pitchFamily="18" charset="2"/>
              <a:buNone/>
              <a:defRPr/>
            </a:pPr>
            <a:r>
              <a:rPr lang="en-IN">
                <a:latin typeface="Arial" charset="0"/>
                <a:cs typeface="Arial" charset="0"/>
              </a:rPr>
              <a:t>…</a:t>
            </a:r>
          </a:p>
          <a:p>
            <a:pPr>
              <a:buFont typeface="Symbol" pitchFamily="18" charset="2"/>
              <a:buNone/>
              <a:defRPr/>
            </a:pPr>
            <a:r>
              <a:rPr lang="en-IN">
                <a:latin typeface="Arial" charset="0"/>
                <a:cs typeface="Arial" charset="0"/>
              </a:rPr>
              <a:t>Suicide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18">
            <a:extLst>
              <a:ext uri="{FF2B5EF4-FFF2-40B4-BE49-F238E27FC236}">
                <a16:creationId xmlns:a16="http://schemas.microsoft.com/office/drawing/2014/main" id="{26425E43-D150-402A-B5D9-68A79F3362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Excitement and Escape – Not Happiness</a:t>
            </a:r>
            <a:endParaRPr lang="en-US" altLang="en-US"/>
          </a:p>
        </p:txBody>
      </p:sp>
      <p:pic>
        <p:nvPicPr>
          <p:cNvPr id="22" name="Picture 6" descr="H1.png">
            <a:extLst>
              <a:ext uri="{FF2B5EF4-FFF2-40B4-BE49-F238E27FC236}">
                <a16:creationId xmlns:a16="http://schemas.microsoft.com/office/drawing/2014/main" id="{BC2F2382-CFB4-4C32-99D9-C64395B0E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42" r="2499"/>
          <a:stretch>
            <a:fillRect/>
          </a:stretch>
        </p:blipFill>
        <p:spPr bwMode="auto">
          <a:xfrm>
            <a:off x="990600" y="1143000"/>
            <a:ext cx="62484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9">
            <a:extLst>
              <a:ext uri="{FF2B5EF4-FFF2-40B4-BE49-F238E27FC236}">
                <a16:creationId xmlns:a16="http://schemas.microsoft.com/office/drawing/2014/main" id="{F1AA7F44-581C-42DD-88AD-0547BC364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668713"/>
            <a:ext cx="1600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Temporary escape from unhappiness</a:t>
            </a:r>
          </a:p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Addict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48C0BA98-B263-4F33-BD55-766CF4DDF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371600"/>
            <a:ext cx="1600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Temporary excitement</a:t>
            </a:r>
          </a:p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Recovering</a:t>
            </a:r>
          </a:p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Addict</a:t>
            </a:r>
          </a:p>
        </p:txBody>
      </p:sp>
      <p:grpSp>
        <p:nvGrpSpPr>
          <p:cNvPr id="25" name="Group 85">
            <a:extLst>
              <a:ext uri="{FF2B5EF4-FFF2-40B4-BE49-F238E27FC236}">
                <a16:creationId xmlns:a16="http://schemas.microsoft.com/office/drawing/2014/main" id="{ED877EBD-FF3F-4CA4-B915-0ECD9085A10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179000" y="2446779"/>
            <a:ext cx="1015584" cy="1608416"/>
            <a:chOff x="2459092" y="3710760"/>
            <a:chExt cx="442419" cy="380867"/>
          </a:xfrm>
          <a:solidFill>
            <a:schemeClr val="tx1"/>
          </a:solidFill>
        </p:grpSpPr>
        <p:sp>
          <p:nvSpPr>
            <p:cNvPr id="26" name="AutoShape 128">
              <a:extLst>
                <a:ext uri="{FF2B5EF4-FFF2-40B4-BE49-F238E27FC236}">
                  <a16:creationId xmlns:a16="http://schemas.microsoft.com/office/drawing/2014/main" id="{424D09CA-CD20-4771-BD4A-DF0C44A061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59092" y="3710760"/>
              <a:ext cx="342832" cy="154346"/>
            </a:xfrm>
            <a:prstGeom prst="curvedUpArrow">
              <a:avLst>
                <a:gd name="adj1" fmla="val 18469"/>
                <a:gd name="adj2" fmla="val 67644"/>
                <a:gd name="adj3" fmla="val 15648"/>
              </a:avLst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u="sng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7" name="AutoShape 128">
              <a:extLst>
                <a:ext uri="{FF2B5EF4-FFF2-40B4-BE49-F238E27FC236}">
                  <a16:creationId xmlns:a16="http://schemas.microsoft.com/office/drawing/2014/main" id="{35C5795F-F7E5-4785-9429-4CA99B5D0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679" y="3937281"/>
              <a:ext cx="342832" cy="154346"/>
            </a:xfrm>
            <a:prstGeom prst="curvedUpArrow">
              <a:avLst>
                <a:gd name="adj1" fmla="val 18469"/>
                <a:gd name="adj2" fmla="val 67644"/>
                <a:gd name="adj3" fmla="val 15648"/>
              </a:avLst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u="sng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28" name="Picture 14" descr="Picture1.png">
            <a:extLst>
              <a:ext uri="{FF2B5EF4-FFF2-40B4-BE49-F238E27FC236}">
                <a16:creationId xmlns:a16="http://schemas.microsoft.com/office/drawing/2014/main" id="{580CC849-86D6-4A1E-A9D0-66B28F0F9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90"/>
          <a:stretch>
            <a:fillRect/>
          </a:stretch>
        </p:blipFill>
        <p:spPr bwMode="auto">
          <a:xfrm>
            <a:off x="304800" y="3200400"/>
            <a:ext cx="64008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17">
            <a:extLst>
              <a:ext uri="{FF2B5EF4-FFF2-40B4-BE49-F238E27FC236}">
                <a16:creationId xmlns:a16="http://schemas.microsoft.com/office/drawing/2014/main" id="{4508A612-A678-4761-98CF-2D919821711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138444" y="2901156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Animal Consciousness</a:t>
            </a:r>
            <a:endParaRPr lang="en-IN" altLang="en-US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H1.png">
            <a:extLst>
              <a:ext uri="{FF2B5EF4-FFF2-40B4-BE49-F238E27FC236}">
                <a16:creationId xmlns:a16="http://schemas.microsoft.com/office/drawing/2014/main" id="{12D20B98-C743-4DDA-AE5C-F82F8C062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42" r="2499"/>
          <a:stretch>
            <a:fillRect/>
          </a:stretch>
        </p:blipFill>
        <p:spPr bwMode="auto">
          <a:xfrm>
            <a:off x="990600" y="2590800"/>
            <a:ext cx="62484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H1.png">
            <a:extLst>
              <a:ext uri="{FF2B5EF4-FFF2-40B4-BE49-F238E27FC236}">
                <a16:creationId xmlns:a16="http://schemas.microsoft.com/office/drawing/2014/main" id="{D652BC88-1B22-4417-9367-F7E496D49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" b="48712"/>
          <a:stretch>
            <a:fillRect/>
          </a:stretch>
        </p:blipFill>
        <p:spPr bwMode="auto">
          <a:xfrm>
            <a:off x="1676400" y="0"/>
            <a:ext cx="6270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9">
            <a:extLst>
              <a:ext uri="{FF2B5EF4-FFF2-40B4-BE49-F238E27FC236}">
                <a16:creationId xmlns:a16="http://schemas.microsoft.com/office/drawing/2014/main" id="{3BF49209-54C0-4EBC-8B24-4F10FE07B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116513"/>
            <a:ext cx="1600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Temporary escape from unhappiness</a:t>
            </a:r>
          </a:p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Addict</a:t>
            </a:r>
          </a:p>
        </p:txBody>
      </p:sp>
      <p:sp>
        <p:nvSpPr>
          <p:cNvPr id="20485" name="TextBox 10">
            <a:extLst>
              <a:ext uri="{FF2B5EF4-FFF2-40B4-BE49-F238E27FC236}">
                <a16:creationId xmlns:a16="http://schemas.microsoft.com/office/drawing/2014/main" id="{14480505-CC9B-4BB8-B40D-076B5FC18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819400"/>
            <a:ext cx="1600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Temporary excitement</a:t>
            </a:r>
          </a:p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Recovering</a:t>
            </a:r>
          </a:p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Addict</a:t>
            </a:r>
          </a:p>
        </p:txBody>
      </p:sp>
      <p:sp>
        <p:nvSpPr>
          <p:cNvPr id="20486" name="TextBox 11">
            <a:extLst>
              <a:ext uri="{FF2B5EF4-FFF2-40B4-BE49-F238E27FC236}">
                <a16:creationId xmlns:a16="http://schemas.microsoft.com/office/drawing/2014/main" id="{C7AAA184-A18C-4097-A7A2-7C39AB168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04800"/>
            <a:ext cx="1600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</a:rPr>
              <a:t>Continuous happiness</a:t>
            </a:r>
          </a:p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Realised</a:t>
            </a:r>
          </a:p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(Dorji)</a:t>
            </a:r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18159B91-88A5-4688-A319-F9146F77E138}"/>
              </a:ext>
            </a:extLst>
          </p:cNvPr>
          <p:cNvSpPr/>
          <p:nvPr/>
        </p:nvSpPr>
        <p:spPr>
          <a:xfrm>
            <a:off x="11430000" y="990600"/>
            <a:ext cx="304800" cy="5589588"/>
          </a:xfrm>
          <a:prstGeom prst="upArrow">
            <a:avLst/>
          </a:prstGeom>
          <a:solidFill>
            <a:srgbClr val="FFC000"/>
          </a:solidFill>
          <a:ln>
            <a:solidFill>
              <a:srgbClr val="1E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11776837-C759-4044-AEAF-633977D4BB9F}"/>
              </a:ext>
            </a:extLst>
          </p:cNvPr>
          <p:cNvSpPr/>
          <p:nvPr/>
        </p:nvSpPr>
        <p:spPr>
          <a:xfrm>
            <a:off x="11582400" y="838200"/>
            <a:ext cx="304800" cy="3124200"/>
          </a:xfrm>
          <a:prstGeom prst="upArrow">
            <a:avLst/>
          </a:prstGeom>
          <a:solidFill>
            <a:srgbClr val="FFC000"/>
          </a:solidFill>
          <a:ln>
            <a:solidFill>
              <a:srgbClr val="1E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85">
            <a:extLst>
              <a:ext uri="{FF2B5EF4-FFF2-40B4-BE49-F238E27FC236}">
                <a16:creationId xmlns:a16="http://schemas.microsoft.com/office/drawing/2014/main" id="{DB0F2291-C0E0-4B0C-BC79-64059216317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179000" y="3894579"/>
            <a:ext cx="1015584" cy="1608416"/>
            <a:chOff x="2459092" y="3710760"/>
            <a:chExt cx="442419" cy="380867"/>
          </a:xfrm>
          <a:solidFill>
            <a:schemeClr val="tx1"/>
          </a:solidFill>
        </p:grpSpPr>
        <p:sp>
          <p:nvSpPr>
            <p:cNvPr id="16" name="AutoShape 128">
              <a:extLst>
                <a:ext uri="{FF2B5EF4-FFF2-40B4-BE49-F238E27FC236}">
                  <a16:creationId xmlns:a16="http://schemas.microsoft.com/office/drawing/2014/main" id="{17B63B82-AE66-4C3D-960C-5E176165D9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59092" y="3710760"/>
              <a:ext cx="342832" cy="154346"/>
            </a:xfrm>
            <a:prstGeom prst="curvedUpArrow">
              <a:avLst>
                <a:gd name="adj1" fmla="val 18469"/>
                <a:gd name="adj2" fmla="val 67644"/>
                <a:gd name="adj3" fmla="val 15648"/>
              </a:avLst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u="sng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AutoShape 128">
              <a:extLst>
                <a:ext uri="{FF2B5EF4-FFF2-40B4-BE49-F238E27FC236}">
                  <a16:creationId xmlns:a16="http://schemas.microsoft.com/office/drawing/2014/main" id="{09315779-06D0-48E5-B867-506671061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679" y="3937281"/>
              <a:ext cx="342832" cy="154346"/>
            </a:xfrm>
            <a:prstGeom prst="curvedUpArrow">
              <a:avLst>
                <a:gd name="adj1" fmla="val 18469"/>
                <a:gd name="adj2" fmla="val 67644"/>
                <a:gd name="adj3" fmla="val 15648"/>
              </a:avLst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u="sng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20490" name="Picture 14" descr="Picture1.png">
            <a:extLst>
              <a:ext uri="{FF2B5EF4-FFF2-40B4-BE49-F238E27FC236}">
                <a16:creationId xmlns:a16="http://schemas.microsoft.com/office/drawing/2014/main" id="{C8CEC63A-A66F-470B-BAB1-8EB5AA788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90"/>
          <a:stretch>
            <a:fillRect/>
          </a:stretch>
        </p:blipFill>
        <p:spPr bwMode="auto">
          <a:xfrm>
            <a:off x="304800" y="4648200"/>
            <a:ext cx="64008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14">
            <a:extLst>
              <a:ext uri="{FF2B5EF4-FFF2-40B4-BE49-F238E27FC236}">
                <a16:creationId xmlns:a16="http://schemas.microsoft.com/office/drawing/2014/main" id="{A85ACEEA-A6A8-4E6B-B14D-879A03F7F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09800"/>
            <a:ext cx="1074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1600"/>
              <a:t>--------------------------------------------------------------------- </a:t>
            </a:r>
            <a:r>
              <a:rPr lang="en-IN" altLang="en-US" sz="1600" b="1"/>
              <a:t>Transformation / Development </a:t>
            </a:r>
            <a:r>
              <a:rPr lang="en-IN" altLang="en-US" sz="1600"/>
              <a:t>-----------------------------------------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645AC0E0-19E9-4DE6-8164-BFAC3E54C6FD}"/>
              </a:ext>
            </a:extLst>
          </p:cNvPr>
          <p:cNvSpPr/>
          <p:nvPr/>
        </p:nvSpPr>
        <p:spPr>
          <a:xfrm>
            <a:off x="4724400" y="2209800"/>
            <a:ext cx="152400" cy="3048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0493" name="TextBox 17">
            <a:extLst>
              <a:ext uri="{FF2B5EF4-FFF2-40B4-BE49-F238E27FC236}">
                <a16:creationId xmlns:a16="http://schemas.microsoft.com/office/drawing/2014/main" id="{85408CE0-0229-4F63-BFC9-035FE9AB2D1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138444" y="4348956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Animal Consciousness</a:t>
            </a:r>
            <a:endParaRPr lang="en-IN" altLang="en-US"/>
          </a:p>
        </p:txBody>
      </p:sp>
      <p:sp>
        <p:nvSpPr>
          <p:cNvPr id="20494" name="TextBox 20">
            <a:extLst>
              <a:ext uri="{FF2B5EF4-FFF2-40B4-BE49-F238E27FC236}">
                <a16:creationId xmlns:a16="http://schemas.microsoft.com/office/drawing/2014/main" id="{65B70B54-A4A7-45B7-86AF-DC97FB3C428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508331" y="894557"/>
            <a:ext cx="1825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000000"/>
                </a:solidFill>
              </a:rPr>
              <a:t>Human Consciousness</a:t>
            </a:r>
            <a:endParaRPr lang="en-I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822E89-3C18-42E8-BC92-580506778501}"/>
              </a:ext>
            </a:extLst>
          </p:cNvPr>
          <p:cNvSpPr/>
          <p:nvPr/>
        </p:nvSpPr>
        <p:spPr bwMode="auto">
          <a:xfrm>
            <a:off x="55563" y="539750"/>
            <a:ext cx="10841037" cy="3446463"/>
          </a:xfrm>
          <a:prstGeom prst="rect">
            <a:avLst/>
          </a:prstGeom>
          <a:solidFill>
            <a:srgbClr val="FFC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507" name="Title 1">
            <a:extLst>
              <a:ext uri="{FF2B5EF4-FFF2-40B4-BE49-F238E27FC236}">
                <a16:creationId xmlns:a16="http://schemas.microsoft.com/office/drawing/2014/main" id="{0114BC6E-D30F-409B-B693-1D3D300880B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Sources of Happiness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7AD27-71FF-4E75-AF20-72F9683193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57200" indent="-457200">
              <a:buFont typeface="Symbol" pitchFamily="18" charset="2"/>
              <a:buAutoNum type="arabicPeriod"/>
              <a:defRPr/>
            </a:pPr>
            <a:r>
              <a:rPr b="1" dirty="0"/>
              <a:t>Right Understanding</a:t>
            </a:r>
          </a:p>
          <a:p>
            <a:pPr marL="457200" indent="-457200">
              <a:buFont typeface="Symbol" pitchFamily="18" charset="2"/>
              <a:buNone/>
              <a:defRPr/>
            </a:pPr>
            <a:r>
              <a:rPr dirty="0"/>
              <a:t>					</a:t>
            </a:r>
            <a:r>
              <a:rPr dirty="0">
                <a:solidFill>
                  <a:srgbClr val="1E00AA"/>
                </a:solidFill>
              </a:rPr>
              <a:t>Harmony at all levels of being</a:t>
            </a:r>
          </a:p>
          <a:p>
            <a:pPr marL="457200" indent="-457200">
              <a:buFont typeface="Symbol" pitchFamily="18" charset="2"/>
              <a:buNone/>
              <a:defRPr/>
            </a:pPr>
            <a:r>
              <a:rPr dirty="0">
                <a:solidFill>
                  <a:srgbClr val="1E00AA"/>
                </a:solidFill>
              </a:rPr>
              <a:t>					Human Being, Family, Society, Nature/Existence</a:t>
            </a:r>
          </a:p>
          <a:p>
            <a:pPr>
              <a:buFont typeface="Symbol" pitchFamily="18" charset="2"/>
              <a:buNone/>
              <a:defRPr/>
            </a:pPr>
            <a:r>
              <a:rPr dirty="0"/>
              <a:t>	– Ensured in Self (I)		Continuous, No dependence on the outside</a:t>
            </a:r>
            <a:br>
              <a:rPr dirty="0"/>
            </a:br>
            <a:r>
              <a:rPr dirty="0"/>
              <a:t>				Definite completion point, Self-organization (</a:t>
            </a:r>
            <a:r>
              <a:rPr i="1" dirty="0" err="1"/>
              <a:t>Swatantrata</a:t>
            </a:r>
            <a:r>
              <a:rPr dirty="0"/>
              <a:t>)</a:t>
            </a:r>
          </a:p>
          <a:p>
            <a:pPr>
              <a:buFont typeface="Symbol" pitchFamily="18" charset="2"/>
              <a:buNone/>
              <a:defRPr/>
            </a:pPr>
            <a:endParaRPr sz="1000" dirty="0"/>
          </a:p>
          <a:p>
            <a:pPr>
              <a:buFont typeface="Symbol" pitchFamily="18" charset="2"/>
              <a:buNone/>
              <a:defRPr/>
            </a:pPr>
            <a:r>
              <a:rPr dirty="0"/>
              <a:t>2. </a:t>
            </a:r>
            <a:r>
              <a:rPr b="1" dirty="0"/>
              <a:t>Right Feeling 		</a:t>
            </a:r>
            <a:r>
              <a:rPr dirty="0">
                <a:solidFill>
                  <a:srgbClr val="1E00AA"/>
                </a:solidFill>
              </a:rPr>
              <a:t>Trust, Respect, Affection, Care, Guidance, </a:t>
            </a:r>
          </a:p>
          <a:p>
            <a:pPr>
              <a:buFont typeface="Symbol" pitchFamily="18" charset="2"/>
              <a:buNone/>
              <a:defRPr/>
            </a:pPr>
            <a:r>
              <a:rPr dirty="0">
                <a:solidFill>
                  <a:srgbClr val="1E00AA"/>
                </a:solidFill>
              </a:rPr>
              <a:t>					Reverence, Glory, Gratitude, Love</a:t>
            </a:r>
          </a:p>
          <a:p>
            <a:pPr>
              <a:buFont typeface="Symbol" pitchFamily="18" charset="2"/>
              <a:buNone/>
              <a:defRPr/>
            </a:pPr>
            <a:r>
              <a:rPr dirty="0"/>
              <a:t>	– Ensured in Self (I)		Continuous, No dependence on the outside,</a:t>
            </a:r>
            <a:br>
              <a:rPr dirty="0"/>
            </a:br>
            <a:r>
              <a:rPr dirty="0"/>
              <a:t>				Definite completion point, </a:t>
            </a:r>
            <a:r>
              <a:rPr lang="en-US" dirty="0"/>
              <a:t>S</a:t>
            </a:r>
            <a:r>
              <a:rPr dirty="0"/>
              <a:t>elf-organization (</a:t>
            </a:r>
            <a:r>
              <a:rPr i="1" dirty="0" err="1"/>
              <a:t>Swatantrata</a:t>
            </a:r>
            <a:r>
              <a:rPr dirty="0"/>
              <a:t>)</a:t>
            </a:r>
          </a:p>
          <a:p>
            <a:pPr>
              <a:buFont typeface="Symbol" pitchFamily="18" charset="2"/>
              <a:buNone/>
              <a:defRPr/>
            </a:pPr>
            <a:r>
              <a:rPr dirty="0"/>
              <a:t>	– From Other		</a:t>
            </a:r>
            <a:r>
              <a:rPr dirty="0">
                <a:solidFill>
                  <a:srgbClr val="FF0000"/>
                </a:solidFill>
              </a:rPr>
              <a:t>Temporary, Dependence on Other (</a:t>
            </a:r>
            <a:r>
              <a:rPr i="1" dirty="0" err="1">
                <a:solidFill>
                  <a:srgbClr val="FF0000"/>
                </a:solidFill>
              </a:rPr>
              <a:t>Partantra</a:t>
            </a:r>
            <a:r>
              <a:rPr dirty="0">
                <a:solidFill>
                  <a:srgbClr val="FF0000"/>
                </a:solidFill>
              </a:rPr>
              <a:t>)</a:t>
            </a:r>
          </a:p>
          <a:p>
            <a:pPr>
              <a:buFont typeface="Symbol" pitchFamily="18" charset="2"/>
              <a:buNone/>
              <a:defRPr/>
            </a:pPr>
            <a:r>
              <a:rPr dirty="0">
                <a:solidFill>
                  <a:srgbClr val="FF0000"/>
                </a:solidFill>
              </a:rPr>
              <a:t>					Indefinite, No completion point</a:t>
            </a:r>
          </a:p>
          <a:p>
            <a:pPr>
              <a:buFont typeface="Symbol" pitchFamily="18" charset="2"/>
              <a:buNone/>
              <a:defRPr/>
            </a:pPr>
            <a:endParaRPr sz="1000" dirty="0"/>
          </a:p>
          <a:p>
            <a:pPr>
              <a:buFont typeface="Symbol" pitchFamily="18" charset="2"/>
              <a:buNone/>
              <a:defRPr/>
            </a:pPr>
            <a:r>
              <a:rPr dirty="0"/>
              <a:t>3. </a:t>
            </a:r>
            <a:r>
              <a:rPr b="1" dirty="0"/>
              <a:t>Sensation			</a:t>
            </a:r>
            <a:r>
              <a:rPr dirty="0">
                <a:solidFill>
                  <a:srgbClr val="1E00AA"/>
                </a:solidFill>
              </a:rPr>
              <a:t>Sound, Touch, Form, Taste, Smell</a:t>
            </a:r>
          </a:p>
          <a:p>
            <a:pPr>
              <a:buNone/>
              <a:defRPr/>
            </a:pPr>
            <a:r>
              <a:rPr dirty="0"/>
              <a:t>	– Through Body		</a:t>
            </a:r>
            <a:r>
              <a:rPr dirty="0">
                <a:solidFill>
                  <a:srgbClr val="FF0000"/>
                </a:solidFill>
              </a:rPr>
              <a:t>Temporary, Dependence on Body &amp; Other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 err="1">
                <a:solidFill>
                  <a:srgbClr val="FF0000"/>
                </a:solidFill>
              </a:rPr>
              <a:t>Partantra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dirty="0">
              <a:solidFill>
                <a:srgbClr val="FF0000"/>
              </a:solidFill>
            </a:endParaRPr>
          </a:p>
          <a:p>
            <a:pPr>
              <a:buFont typeface="Symbol" pitchFamily="18" charset="2"/>
              <a:buNone/>
              <a:defRPr/>
            </a:pPr>
            <a:r>
              <a:rPr dirty="0">
                <a:solidFill>
                  <a:srgbClr val="FF0000"/>
                </a:solidFill>
              </a:rPr>
              <a:t>					Indefinite, No completion point</a:t>
            </a:r>
          </a:p>
          <a:p>
            <a:pPr>
              <a:buFont typeface="Symbol" pitchFamily="18" charset="2"/>
              <a:buNone/>
              <a:defRPr/>
            </a:pPr>
            <a:r>
              <a:rPr dirty="0">
                <a:sym typeface="Wingdings" pitchFamily="2" charset="2"/>
              </a:rPr>
              <a:t>	</a:t>
            </a:r>
            <a:r>
              <a:rPr lang="en-US" sz="1600" b="1" dirty="0">
                <a:sym typeface="Wingdings" pitchFamily="2" charset="2"/>
              </a:rPr>
              <a:t>Physical Facility: </a:t>
            </a:r>
            <a:r>
              <a:rPr sz="1600" b="1" dirty="0">
                <a:sym typeface="Wingdings" pitchFamily="2" charset="2"/>
              </a:rPr>
              <a:t>Tasty-Necessary  Tasty-Unnecessary  Tasteless-Unnecessary  Intolerable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BD7EA-A498-4527-842C-40D3A49DA097}"/>
              </a:ext>
            </a:extLst>
          </p:cNvPr>
          <p:cNvSpPr/>
          <p:nvPr/>
        </p:nvSpPr>
        <p:spPr bwMode="auto">
          <a:xfrm>
            <a:off x="55563" y="3986213"/>
            <a:ext cx="10841037" cy="2555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UHV Theme 2022">
  <a:themeElements>
    <a:clrScheme name="Corporate Template V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FCAE7"/>
      </a:accent1>
      <a:accent2>
        <a:srgbClr val="A092B4"/>
      </a:accent2>
      <a:accent3>
        <a:srgbClr val="C6C070"/>
      </a:accent3>
      <a:accent4>
        <a:srgbClr val="B7B1A9"/>
      </a:accent4>
      <a:accent5>
        <a:srgbClr val="FCD450"/>
      </a:accent5>
      <a:accent6>
        <a:srgbClr val="B2541A"/>
      </a:accent6>
      <a:hlink>
        <a:srgbClr val="E7925E"/>
      </a:hlink>
      <a:folHlink>
        <a:srgbClr val="2F75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C6C070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B3AE65"/>
        </a:accent6>
        <a:hlink>
          <a:srgbClr val="A092B4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6BBD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ADBADB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A092B4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9184A3"/>
        </a:accent6>
        <a:hlink>
          <a:srgbClr val="C6C070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688D2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B4C3E5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HV Theme 2022" id="{5F44E8CA-FB57-4662-A76B-14A89045FFC5}" vid="{37843496-EC4B-4BDC-BFBD-8302CB373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SLW PPT Template</Template>
  <TotalTime>0</TotalTime>
  <Words>1689</Words>
  <Application>Microsoft Office PowerPoint</Application>
  <PresentationFormat>Widescreen</PresentationFormat>
  <Paragraphs>220</Paragraphs>
  <Slides>21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Wingdings</vt:lpstr>
      <vt:lpstr>UHV Theme 2022</vt:lpstr>
      <vt:lpstr>Lecture 5 Happiness and Prosperity  – Current Scenario</vt:lpstr>
      <vt:lpstr>PowerPoint Presentation</vt:lpstr>
      <vt:lpstr>Continuous Happiness – Basic Aspiration of every Human Being</vt:lpstr>
      <vt:lpstr>Some Prevailing Notions related to Happiness</vt:lpstr>
      <vt:lpstr>Some Prevailing Notions of Happiness – Excitement not Happiness</vt:lpstr>
      <vt:lpstr>Some Prevailing Notions about Escaping from Unhappiness, Depression</vt:lpstr>
      <vt:lpstr>Excitement and Escape – Not Happiness</vt:lpstr>
      <vt:lpstr>PowerPoint Presentation</vt:lpstr>
      <vt:lpstr>Sources of Happiness</vt:lpstr>
      <vt:lpstr>Some Prevailing Notions related to Prosperity</vt:lpstr>
      <vt:lpstr>Key Points</vt:lpstr>
      <vt:lpstr>Sources of Happiness</vt:lpstr>
      <vt:lpstr>PowerPoint Presentation</vt:lpstr>
      <vt:lpstr>FAQs for Lecture 5 </vt:lpstr>
      <vt:lpstr>Prevailing Notions related to Happiness 1 Response</vt:lpstr>
      <vt:lpstr>Prevailing Notions related to Happiness 2 Response</vt:lpstr>
      <vt:lpstr>Prevailing Notions related to Happiness 3 Response</vt:lpstr>
      <vt:lpstr>Prevailing Notions related to Happiness 4 Response</vt:lpstr>
      <vt:lpstr>Prevailing Notions related to Happiness 5 Response</vt:lpstr>
      <vt:lpstr>Prevailing Notions related to Prosperity 1  Response</vt:lpstr>
      <vt:lpstr>Prevailing Notions related to Prosperity 2 Response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UHV Slides 2022</cp:keywords>
  <cp:lastModifiedBy/>
  <cp:revision>48</cp:revision>
  <dcterms:created xsi:type="dcterms:W3CDTF">2009-12-17T14:12:44Z</dcterms:created>
  <dcterms:modified xsi:type="dcterms:W3CDTF">2024-06-17T15:27:26Z</dcterms:modified>
</cp:coreProperties>
</file>